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64" r:id="rId2"/>
    <p:sldId id="259" r:id="rId3"/>
    <p:sldId id="260" r:id="rId4"/>
    <p:sldId id="261" r:id="rId5"/>
    <p:sldId id="262" r:id="rId6"/>
    <p:sldId id="263" r:id="rId7"/>
    <p:sldId id="265" r:id="rId8"/>
    <p:sldId id="266" r:id="rId9"/>
    <p:sldId id="267" r:id="rId10"/>
    <p:sldId id="268" r:id="rId11"/>
    <p:sldId id="269" r:id="rId12"/>
    <p:sldId id="270" r:id="rId13"/>
    <p:sldId id="272"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7520CC-49E7-483E-A2C1-7D1FB5047196}" type="doc">
      <dgm:prSet loTypeId="urn:microsoft.com/office/officeart/2005/8/layout/vList2" loCatId="list" qsTypeId="urn:microsoft.com/office/officeart/2005/8/quickstyle/simple5" qsCatId="simple" csTypeId="urn:microsoft.com/office/officeart/2005/8/colors/colorful5" csCatId="colorful" phldr="1"/>
      <dgm:spPr/>
      <dgm:t>
        <a:bodyPr/>
        <a:lstStyle/>
        <a:p>
          <a:endParaRPr lang="tr-TR"/>
        </a:p>
      </dgm:t>
    </dgm:pt>
    <dgm:pt modelId="{7A6918BC-C520-414B-B73F-0C083BC35A34}">
      <dgm:prSet phldrT="[Metin]" custT="1"/>
      <dgm:spPr/>
      <dgm:t>
        <a:bodyPr/>
        <a:lstStyle/>
        <a:p>
          <a:r>
            <a:rPr lang="tr-TR" sz="2800" b="1" i="1" dirty="0" smtClean="0"/>
            <a:t>TEK METİNE AİT İKİ SORU SORULMUŞSA;</a:t>
          </a:r>
          <a:endParaRPr lang="tr-TR" sz="2800" b="1" i="1" dirty="0"/>
        </a:p>
      </dgm:t>
    </dgm:pt>
    <dgm:pt modelId="{7660D231-4AF6-4937-A459-DCD06615FA2D}" type="parTrans" cxnId="{DF860215-1780-42F4-8929-C24453E28C98}">
      <dgm:prSet/>
      <dgm:spPr/>
      <dgm:t>
        <a:bodyPr/>
        <a:lstStyle/>
        <a:p>
          <a:endParaRPr lang="tr-TR"/>
        </a:p>
      </dgm:t>
    </dgm:pt>
    <dgm:pt modelId="{7C0273EC-C80A-402B-9F0A-466C961D1A67}" type="sibTrans" cxnId="{DF860215-1780-42F4-8929-C24453E28C98}">
      <dgm:prSet/>
      <dgm:spPr/>
      <dgm:t>
        <a:bodyPr/>
        <a:lstStyle/>
        <a:p>
          <a:endParaRPr lang="tr-TR"/>
        </a:p>
      </dgm:t>
    </dgm:pt>
    <dgm:pt modelId="{DA9B36B1-C976-4583-9026-4AD35BAB2158}">
      <dgm:prSet phldrT="[Metin]" custT="1"/>
      <dgm:spPr/>
      <dgm:t>
        <a:bodyPr/>
        <a:lstStyle/>
        <a:p>
          <a:r>
            <a:rPr lang="tr-TR" sz="2400" dirty="0" smtClean="0"/>
            <a:t>Önce her iki sorunun kökünü de oku. Sonra parçayı anlamaya çalış, ipuçlarını yakala (nokta atışlarını)</a:t>
          </a:r>
          <a:endParaRPr lang="tr-TR" sz="2400" dirty="0"/>
        </a:p>
      </dgm:t>
    </dgm:pt>
    <dgm:pt modelId="{9200732E-A537-41E6-89FD-E71764C973E0}" type="parTrans" cxnId="{184A2E73-8BEF-429C-9819-0E426D8A8433}">
      <dgm:prSet/>
      <dgm:spPr/>
      <dgm:t>
        <a:bodyPr/>
        <a:lstStyle/>
        <a:p>
          <a:endParaRPr lang="tr-TR"/>
        </a:p>
      </dgm:t>
    </dgm:pt>
    <dgm:pt modelId="{85EEA422-B0F2-4AEB-ABA4-8D3F825C88BB}" type="sibTrans" cxnId="{184A2E73-8BEF-429C-9819-0E426D8A8433}">
      <dgm:prSet/>
      <dgm:spPr/>
      <dgm:t>
        <a:bodyPr/>
        <a:lstStyle/>
        <a:p>
          <a:endParaRPr lang="tr-TR"/>
        </a:p>
      </dgm:t>
    </dgm:pt>
    <dgm:pt modelId="{73E22771-38E9-40BB-8F5E-7D5811571989}">
      <dgm:prSet phldrT="[Metin]" custT="1"/>
      <dgm:spPr/>
      <dgm:t>
        <a:bodyPr/>
        <a:lstStyle/>
        <a:p>
          <a:r>
            <a:rPr lang="tr-TR" sz="2800" b="1" i="1" dirty="0" smtClean="0"/>
            <a:t>METİN UZUNSA, ŞIKLARA GÖZ ATMAK GEREKİRSE;</a:t>
          </a:r>
          <a:endParaRPr lang="tr-TR" sz="2800" b="1" i="1" dirty="0"/>
        </a:p>
      </dgm:t>
    </dgm:pt>
    <dgm:pt modelId="{3F1418F2-8776-4921-A6FF-D8B84DD4AB58}" type="parTrans" cxnId="{475DC028-21A7-4460-9240-D371BEF715BC}">
      <dgm:prSet/>
      <dgm:spPr/>
      <dgm:t>
        <a:bodyPr/>
        <a:lstStyle/>
        <a:p>
          <a:endParaRPr lang="tr-TR"/>
        </a:p>
      </dgm:t>
    </dgm:pt>
    <dgm:pt modelId="{E09FB145-0B24-4915-BA2D-3A6EEC461015}" type="sibTrans" cxnId="{475DC028-21A7-4460-9240-D371BEF715BC}">
      <dgm:prSet/>
      <dgm:spPr/>
      <dgm:t>
        <a:bodyPr/>
        <a:lstStyle/>
        <a:p>
          <a:endParaRPr lang="tr-TR"/>
        </a:p>
      </dgm:t>
    </dgm:pt>
    <dgm:pt modelId="{A636A340-9ED4-4208-855A-17CE1C152DD9}">
      <dgm:prSet phldrT="[Metin]" custT="1"/>
      <dgm:spPr/>
      <dgm:t>
        <a:bodyPr/>
        <a:lstStyle/>
        <a:p>
          <a:r>
            <a:rPr lang="tr-TR" sz="2400" dirty="0" smtClean="0"/>
            <a:t>Yanlış yada doğru cevap isteniyorsa şıkları okuyup aralarında bir bağ var mı yok mu mantıksal açıdan değerlendirebiliriz, sonrasında metni tarayıp soruyla şıklar arasındaki bağlantıyı kurabiliriz.</a:t>
          </a:r>
          <a:endParaRPr lang="tr-TR" sz="2400" dirty="0"/>
        </a:p>
      </dgm:t>
    </dgm:pt>
    <dgm:pt modelId="{A76CB656-BFC8-4AE5-86F1-330FF5FABE6B}" type="parTrans" cxnId="{6058AAF4-457F-4013-B2D9-132AB6BDE1F2}">
      <dgm:prSet/>
      <dgm:spPr/>
      <dgm:t>
        <a:bodyPr/>
        <a:lstStyle/>
        <a:p>
          <a:endParaRPr lang="tr-TR"/>
        </a:p>
      </dgm:t>
    </dgm:pt>
    <dgm:pt modelId="{DB492F4B-0003-414E-91BA-8EEE5E57B9D9}" type="sibTrans" cxnId="{6058AAF4-457F-4013-B2D9-132AB6BDE1F2}">
      <dgm:prSet/>
      <dgm:spPr/>
      <dgm:t>
        <a:bodyPr/>
        <a:lstStyle/>
        <a:p>
          <a:endParaRPr lang="tr-TR"/>
        </a:p>
      </dgm:t>
    </dgm:pt>
    <dgm:pt modelId="{48CFE915-576C-4DF4-B07A-60261727878A}">
      <dgm:prSet phldrT="[Metin]" custT="1"/>
      <dgm:spPr/>
      <dgm:t>
        <a:bodyPr/>
        <a:lstStyle/>
        <a:p>
          <a:r>
            <a:rPr lang="tr-TR" sz="2400" dirty="0" smtClean="0"/>
            <a:t>Bu nokta atışı bilgilerinin altını çizmek gibi özel işaretleme teknikleri kullan.</a:t>
          </a:r>
          <a:endParaRPr lang="tr-TR" sz="2400" dirty="0"/>
        </a:p>
      </dgm:t>
    </dgm:pt>
    <dgm:pt modelId="{1F50728E-8C55-494D-B3EE-74D7B271AD59}" type="parTrans" cxnId="{0845C788-5284-477B-AF96-516A7D6531E5}">
      <dgm:prSet/>
      <dgm:spPr/>
      <dgm:t>
        <a:bodyPr/>
        <a:lstStyle/>
        <a:p>
          <a:endParaRPr lang="tr-TR"/>
        </a:p>
      </dgm:t>
    </dgm:pt>
    <dgm:pt modelId="{E1738DC4-FA10-4A19-87F5-BE0165B12F31}" type="sibTrans" cxnId="{0845C788-5284-477B-AF96-516A7D6531E5}">
      <dgm:prSet/>
      <dgm:spPr/>
      <dgm:t>
        <a:bodyPr/>
        <a:lstStyle/>
        <a:p>
          <a:endParaRPr lang="tr-TR"/>
        </a:p>
      </dgm:t>
    </dgm:pt>
    <dgm:pt modelId="{78E58884-9CA5-4F18-A4A9-4FEB9A8E5AD9}" type="pres">
      <dgm:prSet presAssocID="{297520CC-49E7-483E-A2C1-7D1FB5047196}" presName="linear" presStyleCnt="0">
        <dgm:presLayoutVars>
          <dgm:animLvl val="lvl"/>
          <dgm:resizeHandles val="exact"/>
        </dgm:presLayoutVars>
      </dgm:prSet>
      <dgm:spPr/>
      <dgm:t>
        <a:bodyPr/>
        <a:lstStyle/>
        <a:p>
          <a:endParaRPr lang="tr-TR"/>
        </a:p>
      </dgm:t>
    </dgm:pt>
    <dgm:pt modelId="{5BA9E141-C1C1-4235-A368-BC3994AB3D85}" type="pres">
      <dgm:prSet presAssocID="{7A6918BC-C520-414B-B73F-0C083BC35A34}" presName="parentText" presStyleLbl="node1" presStyleIdx="0" presStyleCnt="2" custScaleY="42657" custLinFactNeighborX="-736" custLinFactNeighborY="-30304">
        <dgm:presLayoutVars>
          <dgm:chMax val="0"/>
          <dgm:bulletEnabled val="1"/>
        </dgm:presLayoutVars>
      </dgm:prSet>
      <dgm:spPr/>
      <dgm:t>
        <a:bodyPr/>
        <a:lstStyle/>
        <a:p>
          <a:endParaRPr lang="tr-TR"/>
        </a:p>
      </dgm:t>
    </dgm:pt>
    <dgm:pt modelId="{3B3D8E54-87F5-46CB-8474-5BC514FA25ED}" type="pres">
      <dgm:prSet presAssocID="{7A6918BC-C520-414B-B73F-0C083BC35A34}" presName="childText" presStyleLbl="revTx" presStyleIdx="0" presStyleCnt="2">
        <dgm:presLayoutVars>
          <dgm:bulletEnabled val="1"/>
        </dgm:presLayoutVars>
      </dgm:prSet>
      <dgm:spPr/>
      <dgm:t>
        <a:bodyPr/>
        <a:lstStyle/>
        <a:p>
          <a:endParaRPr lang="tr-TR"/>
        </a:p>
      </dgm:t>
    </dgm:pt>
    <dgm:pt modelId="{7FD980BB-5F5D-4DB9-B44A-9F7E75606EC8}" type="pres">
      <dgm:prSet presAssocID="{73E22771-38E9-40BB-8F5E-7D5811571989}" presName="parentText" presStyleLbl="node1" presStyleIdx="1" presStyleCnt="2" custScaleY="78881" custLinFactNeighborX="-736" custLinFactNeighborY="427">
        <dgm:presLayoutVars>
          <dgm:chMax val="0"/>
          <dgm:bulletEnabled val="1"/>
        </dgm:presLayoutVars>
      </dgm:prSet>
      <dgm:spPr/>
      <dgm:t>
        <a:bodyPr/>
        <a:lstStyle/>
        <a:p>
          <a:endParaRPr lang="tr-TR"/>
        </a:p>
      </dgm:t>
    </dgm:pt>
    <dgm:pt modelId="{40D5372B-6444-4BD7-A765-7BC7403D4C36}" type="pres">
      <dgm:prSet presAssocID="{73E22771-38E9-40BB-8F5E-7D5811571989}" presName="childText" presStyleLbl="revTx" presStyleIdx="1" presStyleCnt="2">
        <dgm:presLayoutVars>
          <dgm:bulletEnabled val="1"/>
        </dgm:presLayoutVars>
      </dgm:prSet>
      <dgm:spPr/>
      <dgm:t>
        <a:bodyPr/>
        <a:lstStyle/>
        <a:p>
          <a:endParaRPr lang="tr-TR"/>
        </a:p>
      </dgm:t>
    </dgm:pt>
  </dgm:ptLst>
  <dgm:cxnLst>
    <dgm:cxn modelId="{184A2E73-8BEF-429C-9819-0E426D8A8433}" srcId="{7A6918BC-C520-414B-B73F-0C083BC35A34}" destId="{DA9B36B1-C976-4583-9026-4AD35BAB2158}" srcOrd="0" destOrd="0" parTransId="{9200732E-A537-41E6-89FD-E71764C973E0}" sibTransId="{85EEA422-B0F2-4AEB-ABA4-8D3F825C88BB}"/>
    <dgm:cxn modelId="{C9AF88CF-F6EC-498C-99F4-13A00AB3691C}" type="presOf" srcId="{48CFE915-576C-4DF4-B07A-60261727878A}" destId="{3B3D8E54-87F5-46CB-8474-5BC514FA25ED}" srcOrd="0" destOrd="1" presId="urn:microsoft.com/office/officeart/2005/8/layout/vList2"/>
    <dgm:cxn modelId="{0845C788-5284-477B-AF96-516A7D6531E5}" srcId="{7A6918BC-C520-414B-B73F-0C083BC35A34}" destId="{48CFE915-576C-4DF4-B07A-60261727878A}" srcOrd="1" destOrd="0" parTransId="{1F50728E-8C55-494D-B3EE-74D7B271AD59}" sibTransId="{E1738DC4-FA10-4A19-87F5-BE0165B12F31}"/>
    <dgm:cxn modelId="{88D8D186-6ADA-45FF-96F2-FEED7A0D04B8}" type="presOf" srcId="{297520CC-49E7-483E-A2C1-7D1FB5047196}" destId="{78E58884-9CA5-4F18-A4A9-4FEB9A8E5AD9}" srcOrd="0" destOrd="0" presId="urn:microsoft.com/office/officeart/2005/8/layout/vList2"/>
    <dgm:cxn modelId="{3DB25612-6A03-4BA3-B995-1B6AD509146D}" type="presOf" srcId="{7A6918BC-C520-414B-B73F-0C083BC35A34}" destId="{5BA9E141-C1C1-4235-A368-BC3994AB3D85}" srcOrd="0" destOrd="0" presId="urn:microsoft.com/office/officeart/2005/8/layout/vList2"/>
    <dgm:cxn modelId="{DF860215-1780-42F4-8929-C24453E28C98}" srcId="{297520CC-49E7-483E-A2C1-7D1FB5047196}" destId="{7A6918BC-C520-414B-B73F-0C083BC35A34}" srcOrd="0" destOrd="0" parTransId="{7660D231-4AF6-4937-A459-DCD06615FA2D}" sibTransId="{7C0273EC-C80A-402B-9F0A-466C961D1A67}"/>
    <dgm:cxn modelId="{4B5F18A3-0652-4D51-9B3F-CBEE7D56BE1E}" type="presOf" srcId="{DA9B36B1-C976-4583-9026-4AD35BAB2158}" destId="{3B3D8E54-87F5-46CB-8474-5BC514FA25ED}" srcOrd="0" destOrd="0" presId="urn:microsoft.com/office/officeart/2005/8/layout/vList2"/>
    <dgm:cxn modelId="{475DC028-21A7-4460-9240-D371BEF715BC}" srcId="{297520CC-49E7-483E-A2C1-7D1FB5047196}" destId="{73E22771-38E9-40BB-8F5E-7D5811571989}" srcOrd="1" destOrd="0" parTransId="{3F1418F2-8776-4921-A6FF-D8B84DD4AB58}" sibTransId="{E09FB145-0B24-4915-BA2D-3A6EEC461015}"/>
    <dgm:cxn modelId="{9AC0C687-13FD-43E5-ACF1-CDDE17796B83}" type="presOf" srcId="{A636A340-9ED4-4208-855A-17CE1C152DD9}" destId="{40D5372B-6444-4BD7-A765-7BC7403D4C36}" srcOrd="0" destOrd="0" presId="urn:microsoft.com/office/officeart/2005/8/layout/vList2"/>
    <dgm:cxn modelId="{6058AAF4-457F-4013-B2D9-132AB6BDE1F2}" srcId="{73E22771-38E9-40BB-8F5E-7D5811571989}" destId="{A636A340-9ED4-4208-855A-17CE1C152DD9}" srcOrd="0" destOrd="0" parTransId="{A76CB656-BFC8-4AE5-86F1-330FF5FABE6B}" sibTransId="{DB492F4B-0003-414E-91BA-8EEE5E57B9D9}"/>
    <dgm:cxn modelId="{834D7512-93D7-40DA-A54A-EB142E824AE5}" type="presOf" srcId="{73E22771-38E9-40BB-8F5E-7D5811571989}" destId="{7FD980BB-5F5D-4DB9-B44A-9F7E75606EC8}" srcOrd="0" destOrd="0" presId="urn:microsoft.com/office/officeart/2005/8/layout/vList2"/>
    <dgm:cxn modelId="{D2B84DEB-4916-4519-B32D-349C70242753}" type="presParOf" srcId="{78E58884-9CA5-4F18-A4A9-4FEB9A8E5AD9}" destId="{5BA9E141-C1C1-4235-A368-BC3994AB3D85}" srcOrd="0" destOrd="0" presId="urn:microsoft.com/office/officeart/2005/8/layout/vList2"/>
    <dgm:cxn modelId="{DED55F9A-B976-4D85-948A-A801255D81EB}" type="presParOf" srcId="{78E58884-9CA5-4F18-A4A9-4FEB9A8E5AD9}" destId="{3B3D8E54-87F5-46CB-8474-5BC514FA25ED}" srcOrd="1" destOrd="0" presId="urn:microsoft.com/office/officeart/2005/8/layout/vList2"/>
    <dgm:cxn modelId="{99EC8161-31AA-493B-B289-3ACF37D0BC79}" type="presParOf" srcId="{78E58884-9CA5-4F18-A4A9-4FEB9A8E5AD9}" destId="{7FD980BB-5F5D-4DB9-B44A-9F7E75606EC8}" srcOrd="2" destOrd="0" presId="urn:microsoft.com/office/officeart/2005/8/layout/vList2"/>
    <dgm:cxn modelId="{1ABDF097-C5AE-4FEE-9F1F-F933AD904D5E}" type="presParOf" srcId="{78E58884-9CA5-4F18-A4A9-4FEB9A8E5AD9}" destId="{40D5372B-6444-4BD7-A765-7BC7403D4C36}" srcOrd="3"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8F35B-8644-498A-A643-7C2DB8C50C64}" type="datetimeFigureOut">
              <a:rPr lang="tr-TR" smtClean="0"/>
              <a:pPr/>
              <a:t>9.05.2022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7D6451-71DA-4507-A5C8-F42283E839A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8353A2C-5AC2-4BAD-81E6-383581246ED8}"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8" name="27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17" name="16 Altbilgi Yer Tutucusu"/>
          <p:cNvSpPr>
            <a:spLocks noGrp="1"/>
          </p:cNvSpPr>
          <p:nvPr>
            <p:ph type="ftr" sz="quarter" idx="11"/>
          </p:nvPr>
        </p:nvSpPr>
        <p:spPr/>
        <p:txBody>
          <a:bodyPr/>
          <a:lstStyle>
            <a:extLst/>
          </a:lstStyle>
          <a:p>
            <a:endParaRPr lang="tr-TR"/>
          </a:p>
        </p:txBody>
      </p:sp>
      <p:sp>
        <p:nvSpPr>
          <p:cNvPr id="29" name="2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2" name="31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Dikdörtgen"/>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Dikdörtgen"/>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Dikdörtgen"/>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Dikdörtgen"/>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Başlık"/>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56" name="55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981200" cy="5851525"/>
          </a:xfrm>
        </p:spPr>
        <p:txBody>
          <a:bodyPr vert="eaVert" anchor="ct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58674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4" name="13 Serbest Form"/>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Serbest Form"/>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Serbest Form"/>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Serbest Form"/>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Serbest Form"/>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Serbest Form"/>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Serbest Form"/>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Serbest Form"/>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Serbest Form"/>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Serbest Form"/>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Serbest Form"/>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Serbest Form"/>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Serbest Form"/>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Serbest Form"/>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Serbest Form"/>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etin Yer Tutucusu"/>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Dikdörtgen"/>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tr-TR" smtClean="0"/>
              <a:t>Asıl başlık stili için tıklatın</a:t>
            </a:r>
            <a:endParaRPr kumimoji="0" lang="en-US"/>
          </a:p>
        </p:txBody>
      </p:sp>
      <p:sp>
        <p:nvSpPr>
          <p:cNvPr id="8" name="7 Dikdörtgen"/>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Dikdörtgen"/>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Dikdörtgen"/>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2064"/>
            <a:ext cx="8229600" cy="9144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5" name="24 Dikdörtgen"/>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504824" y="512064"/>
            <a:ext cx="7772400" cy="914400"/>
          </a:xfrm>
        </p:spPr>
        <p:txBody>
          <a:bodyPr anchor="t"/>
          <a:lstStyle>
            <a:lvl1pPr>
              <a:defRPr sz="400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6" name="15 Dikdörtgen"/>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Dikdörtgen"/>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Dikdörtgen"/>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Dikdörtgen"/>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Dikdörtgen"/>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Dikdörtgen"/>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Dikdörtgen"/>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Dikdörtgen"/>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Dikdörtgen"/>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2064"/>
            <a:ext cx="7772400" cy="914400"/>
          </a:xfrm>
        </p:spPr>
        <p:txBody>
          <a:bodyPr/>
          <a:lstStyle>
            <a:lvl1pPr>
              <a:defRPr sz="4000" cap="none" baseline="0"/>
            </a:lvl1pPr>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73050"/>
            <a:ext cx="8229600" cy="1162050"/>
          </a:xfrm>
        </p:spPr>
        <p:txBody>
          <a:bodyPr anchor="ctr"/>
          <a:lstStyle>
            <a:lvl1pPr algn="l">
              <a:buNone/>
              <a:defRPr sz="3600" b="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9.05.2022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7 Dikdörtgen"/>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Düz Bağlayıcı"/>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
          <p:cNvGrpSpPr/>
          <p:nvPr/>
        </p:nvGrpSpPr>
        <p:grpSpPr>
          <a:xfrm rot="5400000">
            <a:off x="8514581" y="1219200"/>
            <a:ext cx="132763" cy="128466"/>
            <a:chOff x="6668087" y="1297746"/>
            <a:chExt cx="161840" cy="156602"/>
          </a:xfrm>
        </p:grpSpPr>
        <p:cxnSp>
          <p:nvCxnSpPr>
            <p:cNvPr id="15" name="14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Başlık"/>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tr-TR" smtClean="0"/>
              <a:t>Resim eklemek için simgeyi tıklatın</a:t>
            </a:r>
            <a:endParaRPr kumimoji="0" lang="en-US"/>
          </a:p>
        </p:txBody>
      </p:sp>
      <p:sp>
        <p:nvSpPr>
          <p:cNvPr id="4" name="3 Metin Yer Tutucusu"/>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grpSp>
        <p:nvGrpSpPr>
          <p:cNvPr id="14" name="13 Grup"/>
          <p:cNvGrpSpPr/>
          <p:nvPr/>
        </p:nvGrpSpPr>
        <p:grpSpPr>
          <a:xfrm rot="5400000">
            <a:off x="8666981" y="1371600"/>
            <a:ext cx="132763" cy="128466"/>
            <a:chOff x="6668087" y="1297746"/>
            <a:chExt cx="161840" cy="156602"/>
          </a:xfrm>
        </p:grpSpPr>
        <p:cxnSp>
          <p:nvCxnSpPr>
            <p:cNvPr id="11" name="10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
          <p:cNvGrpSpPr/>
          <p:nvPr/>
        </p:nvGrpSpPr>
        <p:grpSpPr>
          <a:xfrm rot="5400000">
            <a:off x="8320088" y="1474763"/>
            <a:ext cx="132763" cy="128466"/>
            <a:chOff x="6668087" y="1297746"/>
            <a:chExt cx="161840" cy="156602"/>
          </a:xfrm>
        </p:grpSpPr>
        <p:cxnSp>
          <p:nvCxnSpPr>
            <p:cNvPr id="19" name="18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Veri Yer Tutucusu"/>
          <p:cNvSpPr>
            <a:spLocks noGrp="1"/>
          </p:cNvSpPr>
          <p:nvPr>
            <p:ph type="dt" sz="half" idx="10"/>
          </p:nvPr>
        </p:nvSpPr>
        <p:spPr>
          <a:xfrm>
            <a:off x="6477000" y="55499"/>
            <a:ext cx="2133600" cy="365125"/>
          </a:xfrm>
        </p:spPr>
        <p:txBody>
          <a:bodyPr/>
          <a:lstStyle>
            <a:extLst/>
          </a:lstStyle>
          <a:p>
            <a:fld id="{D9F75050-0E15-4C5B-92B0-66D068882F1F}" type="datetimeFigureOut">
              <a:rPr lang="tr-TR" smtClean="0"/>
              <a:pPr/>
              <a:t>9.05.2022</a:t>
            </a:fld>
            <a:endParaRPr lang="tr-TR"/>
          </a:p>
        </p:txBody>
      </p:sp>
      <p:sp>
        <p:nvSpPr>
          <p:cNvPr id="6" name="5 Altbilgi Yer Tutucusu"/>
          <p:cNvSpPr>
            <a:spLocks noGrp="1"/>
          </p:cNvSpPr>
          <p:nvPr>
            <p:ph type="ftr" sz="quarter" idx="11"/>
          </p:nvPr>
        </p:nvSpPr>
        <p:spPr>
          <a:xfrm>
            <a:off x="914400" y="55499"/>
            <a:ext cx="5562600" cy="365125"/>
          </a:xfrm>
        </p:spPr>
        <p:txBody>
          <a:bodyPr/>
          <a:lstStyle>
            <a:extLst/>
          </a:lstStyle>
          <a:p>
            <a:endParaRPr lang="tr-TR"/>
          </a:p>
        </p:txBody>
      </p:sp>
      <p:sp>
        <p:nvSpPr>
          <p:cNvPr id="7" name="6 Slayt Numarası Yer Tutucusu"/>
          <p:cNvSpPr>
            <a:spLocks noGrp="1"/>
          </p:cNvSpPr>
          <p:nvPr>
            <p:ph type="sldNum" sz="quarter" idx="12"/>
          </p:nvPr>
        </p:nvSpPr>
        <p:spPr>
          <a:xfrm>
            <a:off x="8610600" y="55499"/>
            <a:ext cx="457200" cy="365125"/>
          </a:xfrm>
        </p:spPr>
        <p:txBody>
          <a:bodyPr/>
          <a:lstStyle>
            <a:extLst/>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Dikdörtgen"/>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Dikdörtgen"/>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Dikdörtgen"/>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Başlık Yer Tutucusu"/>
          <p:cNvSpPr>
            <a:spLocks noGrp="1"/>
          </p:cNvSpPr>
          <p:nvPr>
            <p:ph type="title"/>
          </p:nvPr>
        </p:nvSpPr>
        <p:spPr>
          <a:xfrm>
            <a:off x="914400" y="512064"/>
            <a:ext cx="7772400" cy="914400"/>
          </a:xfrm>
          <a:prstGeom prst="rect">
            <a:avLst/>
          </a:prstGeom>
        </p:spPr>
        <p:txBody>
          <a:bodyPr vert="horz" anchor="t">
            <a:noAutofit/>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9F75050-0E15-4C5B-92B0-66D068882F1F}" type="datetimeFigureOut">
              <a:rPr lang="tr-TR" smtClean="0"/>
              <a:pPr/>
              <a:t>9.05.2022</a:t>
            </a:fld>
            <a:endParaRPr lang="tr-TR"/>
          </a:p>
        </p:txBody>
      </p:sp>
      <p:sp>
        <p:nvSpPr>
          <p:cNvPr id="3" name="2 Altbilgi Yer Tutucusu"/>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tr-TR"/>
          </a:p>
        </p:txBody>
      </p:sp>
      <p:sp>
        <p:nvSpPr>
          <p:cNvPr id="23" name="22 Slayt Numarası Yer Tutucusu"/>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357298"/>
            <a:ext cx="7772400" cy="3429024"/>
          </a:xfrm>
        </p:spPr>
        <p:txBody>
          <a:bodyPr>
            <a:normAutofit/>
          </a:bodyPr>
          <a:lstStyle/>
          <a:p>
            <a:r>
              <a:rPr lang="tr-TR" dirty="0" err="1" smtClean="0">
                <a:solidFill>
                  <a:schemeClr val="tx1"/>
                </a:solidFill>
                <a:latin typeface="Lucida Sans Unicode" pitchFamily="34" charset="0"/>
                <a:cs typeface="Lucida Sans Unicode" pitchFamily="34" charset="0"/>
              </a:rPr>
              <a:t>LGS’de</a:t>
            </a:r>
            <a:r>
              <a:rPr lang="tr-TR" dirty="0" smtClean="0">
                <a:solidFill>
                  <a:schemeClr val="tx1"/>
                </a:solidFill>
                <a:latin typeface="Lucida Sans Unicode" pitchFamily="34" charset="0"/>
                <a:cs typeface="Lucida Sans Unicode" pitchFamily="34" charset="0"/>
              </a:rPr>
              <a:t> ÇIKACAK İNGİLİZCE SORULARINI 10-10 YAPMAK İÇİN SÜPER TAKTİKLER</a:t>
            </a:r>
            <a:br>
              <a:rPr lang="tr-TR" dirty="0" smtClean="0">
                <a:solidFill>
                  <a:schemeClr val="tx1"/>
                </a:solidFill>
                <a:latin typeface="Lucida Sans Unicode" pitchFamily="34" charset="0"/>
                <a:cs typeface="Lucida Sans Unicode" pitchFamily="34" charset="0"/>
              </a:rPr>
            </a:br>
            <a:r>
              <a:rPr lang="tr-TR" dirty="0" smtClean="0">
                <a:solidFill>
                  <a:schemeClr val="accent6">
                    <a:lumMod val="60000"/>
                    <a:lumOff val="40000"/>
                  </a:schemeClr>
                </a:solidFill>
                <a:latin typeface="Lucida Sans Unicode" pitchFamily="34" charset="0"/>
                <a:cs typeface="Lucida Sans Unicode" pitchFamily="34" charset="0"/>
              </a:rPr>
              <a:t>                            (2.bölüm)</a:t>
            </a:r>
            <a:br>
              <a:rPr lang="tr-TR" dirty="0" smtClean="0">
                <a:solidFill>
                  <a:schemeClr val="accent6">
                    <a:lumMod val="60000"/>
                    <a:lumOff val="40000"/>
                  </a:schemeClr>
                </a:solidFill>
                <a:latin typeface="Lucida Sans Unicode" pitchFamily="34" charset="0"/>
                <a:cs typeface="Lucida Sans Unicode" pitchFamily="34" charset="0"/>
              </a:rPr>
            </a:br>
            <a:r>
              <a:rPr lang="tr-TR" sz="2700" dirty="0" err="1" smtClean="0">
                <a:solidFill>
                  <a:srgbClr val="FF0000"/>
                </a:solidFill>
                <a:latin typeface="Lucida Sans Unicode" pitchFamily="34" charset="0"/>
                <a:cs typeface="Lucida Sans Unicode" pitchFamily="34" charset="0"/>
              </a:rPr>
              <a:t>mutİş</a:t>
            </a:r>
            <a:r>
              <a:rPr lang="tr-TR" sz="2700" dirty="0" smtClean="0">
                <a:solidFill>
                  <a:srgbClr val="FF0000"/>
                </a:solidFill>
                <a:latin typeface="Lucida Sans Unicode" pitchFamily="34" charset="0"/>
                <a:cs typeface="Lucida Sans Unicode" pitchFamily="34" charset="0"/>
              </a:rPr>
              <a:t> </a:t>
            </a:r>
            <a:r>
              <a:rPr lang="tr-TR" sz="2700" dirty="0" err="1" smtClean="0">
                <a:solidFill>
                  <a:srgbClr val="FF0000"/>
                </a:solidFill>
                <a:latin typeface="Lucida Sans Unicode" pitchFamily="34" charset="0"/>
                <a:cs typeface="Lucida Sans Unicode" pitchFamily="34" charset="0"/>
              </a:rPr>
              <a:t>teacher</a:t>
            </a:r>
            <a:r>
              <a:rPr lang="tr-TR" sz="2700" dirty="0" smtClean="0">
                <a:solidFill>
                  <a:srgbClr val="FF0000"/>
                </a:solidFill>
                <a:latin typeface="Lucida Sans Unicode" pitchFamily="34" charset="0"/>
                <a:cs typeface="Lucida Sans Unicode" pitchFamily="34" charset="0"/>
              </a:rPr>
              <a:t> </a:t>
            </a:r>
            <a:r>
              <a:rPr lang="tr-TR" sz="2700" dirty="0" err="1" smtClean="0">
                <a:solidFill>
                  <a:srgbClr val="FF0000"/>
                </a:solidFill>
                <a:latin typeface="Lucida Sans Unicode" pitchFamily="34" charset="0"/>
                <a:cs typeface="Lucida Sans Unicode" pitchFamily="34" charset="0"/>
              </a:rPr>
              <a:t>Youtube</a:t>
            </a:r>
            <a:r>
              <a:rPr lang="tr-TR" sz="2700" dirty="0" smtClean="0">
                <a:solidFill>
                  <a:srgbClr val="FF0000"/>
                </a:solidFill>
                <a:latin typeface="Lucida Sans Unicode" pitchFamily="34" charset="0"/>
                <a:cs typeface="Lucida Sans Unicode" pitchFamily="34" charset="0"/>
              </a:rPr>
              <a:t> kanalından da </a:t>
            </a:r>
            <a:r>
              <a:rPr lang="tr-TR" sz="2700" dirty="0" err="1" smtClean="0">
                <a:solidFill>
                  <a:srgbClr val="FF0000"/>
                </a:solidFill>
                <a:latin typeface="Lucida Sans Unicode" pitchFamily="34" charset="0"/>
                <a:cs typeface="Lucida Sans Unicode" pitchFamily="34" charset="0"/>
              </a:rPr>
              <a:t>dİnlemeyİ</a:t>
            </a:r>
            <a:r>
              <a:rPr lang="tr-TR" sz="2700" dirty="0" smtClean="0">
                <a:solidFill>
                  <a:srgbClr val="FF0000"/>
                </a:solidFill>
                <a:latin typeface="Lucida Sans Unicode" pitchFamily="34" charset="0"/>
                <a:cs typeface="Lucida Sans Unicode" pitchFamily="34" charset="0"/>
              </a:rPr>
              <a:t> unutma </a:t>
            </a:r>
            <a:r>
              <a:rPr lang="tr-TR" sz="2700" dirty="0" smtClean="0">
                <a:solidFill>
                  <a:srgbClr val="FF0000"/>
                </a:solidFill>
                <a:latin typeface="Lucida Sans Unicode" pitchFamily="34" charset="0"/>
                <a:cs typeface="Lucida Sans Unicode" pitchFamily="34" charset="0"/>
                <a:sym typeface="Wingdings" pitchFamily="2" charset="2"/>
              </a:rPr>
              <a:t></a:t>
            </a:r>
            <a:endParaRPr lang="tr-TR" sz="2700" dirty="0">
              <a:solidFill>
                <a:srgbClr val="FF0000"/>
              </a:solidFill>
              <a:latin typeface="Lucida Sans Unicode" pitchFamily="34" charset="0"/>
              <a:cs typeface="Lucida Sans Unicode" pitchFamily="34" charset="0"/>
            </a:endParaRPr>
          </a:p>
        </p:txBody>
      </p:sp>
      <p:sp>
        <p:nvSpPr>
          <p:cNvPr id="3" name="2 Alt Başlık"/>
          <p:cNvSpPr>
            <a:spLocks noGrp="1"/>
          </p:cNvSpPr>
          <p:nvPr>
            <p:ph type="subTitle" idx="1"/>
          </p:nvPr>
        </p:nvSpPr>
        <p:spPr>
          <a:xfrm>
            <a:off x="857224" y="4929198"/>
            <a:ext cx="7772400" cy="1285884"/>
          </a:xfrm>
        </p:spPr>
        <p:txBody>
          <a:bodyPr>
            <a:normAutofit lnSpcReduction="10000"/>
          </a:bodyPr>
          <a:lstStyle/>
          <a:p>
            <a:r>
              <a:rPr lang="tr-TR" sz="2400" dirty="0" smtClean="0">
                <a:solidFill>
                  <a:schemeClr val="accent5">
                    <a:lumMod val="60000"/>
                    <a:lumOff val="40000"/>
                  </a:schemeClr>
                </a:solidFill>
                <a:latin typeface="Elephant" pitchFamily="18" charset="0"/>
              </a:rPr>
              <a:t>               </a:t>
            </a:r>
            <a:r>
              <a:rPr lang="tr-TR" sz="3200" b="1" dirty="0" smtClean="0">
                <a:latin typeface="Ink Free" pitchFamily="66" charset="0"/>
              </a:rPr>
              <a:t>Hazırlayanlar:</a:t>
            </a:r>
            <a:r>
              <a:rPr lang="tr-TR" sz="4000" b="1" dirty="0" smtClean="0">
                <a:latin typeface="Ink Free" pitchFamily="66" charset="0"/>
              </a:rPr>
              <a:t>  </a:t>
            </a:r>
            <a:r>
              <a:rPr lang="tr-TR" sz="4000" b="1" dirty="0" err="1" smtClean="0">
                <a:latin typeface="Ink Free" pitchFamily="66" charset="0"/>
              </a:rPr>
              <a:t>Mutiş</a:t>
            </a:r>
            <a:r>
              <a:rPr lang="tr-TR" sz="4000" b="1" dirty="0" smtClean="0">
                <a:latin typeface="Ink Free" pitchFamily="66" charset="0"/>
              </a:rPr>
              <a:t> TEACHER</a:t>
            </a:r>
          </a:p>
          <a:p>
            <a:r>
              <a:rPr lang="tr-TR" sz="4000" b="1" dirty="0" smtClean="0">
                <a:latin typeface="Ink Free" pitchFamily="66" charset="0"/>
              </a:rPr>
              <a:t>                           Esra Hoca</a:t>
            </a:r>
            <a:endParaRPr lang="tr-TR" sz="4000" b="1" dirty="0">
              <a:latin typeface="Ink Free" pitchFamily="66" charset="0"/>
            </a:endParaRPr>
          </a:p>
        </p:txBody>
      </p:sp>
    </p:spTree>
  </p:cSld>
  <p:clrMapOvr>
    <a:masterClrMapping/>
  </p:clrMapOvr>
  <p:transition>
    <p:newsflash/>
    <p:sndAc>
      <p:stSnd>
        <p:snd r:embed="rId3"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par>
                                <p:cTn id="26" presetID="26" presetClass="entr" presetSubtype="0" fill="hold"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wipe(down)">
                                      <p:cBhvr>
                                        <p:cTn id="28" dur="580">
                                          <p:stCondLst>
                                            <p:cond delay="0"/>
                                          </p:stCondLst>
                                        </p:cTn>
                                        <p:tgtEl>
                                          <p:spTgt spid="3">
                                            <p:txEl>
                                              <p:pRg st="1" end="1"/>
                                            </p:txEl>
                                          </p:spTgt>
                                        </p:tgtEl>
                                      </p:cBhvr>
                                    </p:animEffect>
                                    <p:anim calcmode="lin" valueType="num">
                                      <p:cBhvr>
                                        <p:cTn id="2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1" end="1"/>
                                            </p:txEl>
                                          </p:spTgt>
                                        </p:tgtEl>
                                      </p:cBhvr>
                                      <p:to x="100000" y="60000"/>
                                    </p:animScale>
                                    <p:animScale>
                                      <p:cBhvr>
                                        <p:cTn id="35" dur="166" decel="50000">
                                          <p:stCondLst>
                                            <p:cond delay="676"/>
                                          </p:stCondLst>
                                        </p:cTn>
                                        <p:tgtEl>
                                          <p:spTgt spid="3">
                                            <p:txEl>
                                              <p:pRg st="1" end="1"/>
                                            </p:txEl>
                                          </p:spTgt>
                                        </p:tgtEl>
                                      </p:cBhvr>
                                      <p:to x="100000" y="100000"/>
                                    </p:animScale>
                                    <p:animScale>
                                      <p:cBhvr>
                                        <p:cTn id="36" dur="26">
                                          <p:stCondLst>
                                            <p:cond delay="1312"/>
                                          </p:stCondLst>
                                        </p:cTn>
                                        <p:tgtEl>
                                          <p:spTgt spid="3">
                                            <p:txEl>
                                              <p:pRg st="1" end="1"/>
                                            </p:txEl>
                                          </p:spTgt>
                                        </p:tgtEl>
                                      </p:cBhvr>
                                      <p:to x="100000" y="80000"/>
                                    </p:animScale>
                                    <p:animScale>
                                      <p:cBhvr>
                                        <p:cTn id="37" dur="166" decel="50000">
                                          <p:stCondLst>
                                            <p:cond delay="1338"/>
                                          </p:stCondLst>
                                        </p:cTn>
                                        <p:tgtEl>
                                          <p:spTgt spid="3">
                                            <p:txEl>
                                              <p:pRg st="1" end="1"/>
                                            </p:txEl>
                                          </p:spTgt>
                                        </p:tgtEl>
                                      </p:cBhvr>
                                      <p:to x="100000" y="100000"/>
                                    </p:animScale>
                                    <p:animScale>
                                      <p:cBhvr>
                                        <p:cTn id="38" dur="26">
                                          <p:stCondLst>
                                            <p:cond delay="1642"/>
                                          </p:stCondLst>
                                        </p:cTn>
                                        <p:tgtEl>
                                          <p:spTgt spid="3">
                                            <p:txEl>
                                              <p:pRg st="1" end="1"/>
                                            </p:txEl>
                                          </p:spTgt>
                                        </p:tgtEl>
                                      </p:cBhvr>
                                      <p:to x="100000" y="90000"/>
                                    </p:animScale>
                                    <p:animScale>
                                      <p:cBhvr>
                                        <p:cTn id="39" dur="166" decel="50000">
                                          <p:stCondLst>
                                            <p:cond delay="1668"/>
                                          </p:stCondLst>
                                        </p:cTn>
                                        <p:tgtEl>
                                          <p:spTgt spid="3">
                                            <p:txEl>
                                              <p:pRg st="1" end="1"/>
                                            </p:txEl>
                                          </p:spTgt>
                                        </p:tgtEl>
                                      </p:cBhvr>
                                      <p:to x="100000" y="100000"/>
                                    </p:animScale>
                                    <p:animScale>
                                      <p:cBhvr>
                                        <p:cTn id="40" dur="26">
                                          <p:stCondLst>
                                            <p:cond delay="1808"/>
                                          </p:stCondLst>
                                        </p:cTn>
                                        <p:tgtEl>
                                          <p:spTgt spid="3">
                                            <p:txEl>
                                              <p:pRg st="1" end="1"/>
                                            </p:txEl>
                                          </p:spTgt>
                                        </p:tgtEl>
                                      </p:cBhvr>
                                      <p:to x="100000" y="95000"/>
                                    </p:animScale>
                                    <p:animScale>
                                      <p:cBhvr>
                                        <p:cTn id="41"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2064"/>
            <a:ext cx="7772400" cy="1202424"/>
          </a:xfrm>
        </p:spPr>
        <p:txBody>
          <a:bodyPr/>
          <a:lstStyle/>
          <a:p>
            <a:r>
              <a:rPr lang="tr-TR" sz="3200" b="1" dirty="0" smtClean="0">
                <a:solidFill>
                  <a:srgbClr val="FF0000"/>
                </a:solidFill>
                <a:latin typeface="Ink Free" pitchFamily="66" charset="0"/>
              </a:rPr>
              <a:t>PASTA DİLİMİ, GRAFİK, ORAN TABLOSU     vb. İÇEREN SORULAR</a:t>
            </a:r>
            <a:endParaRPr lang="tr-TR" sz="3200" b="1" dirty="0">
              <a:solidFill>
                <a:srgbClr val="FF0000"/>
              </a:solidFill>
              <a:latin typeface="Ink Free" pitchFamily="66" charset="0"/>
            </a:endParaRPr>
          </a:p>
        </p:txBody>
      </p:sp>
      <p:sp>
        <p:nvSpPr>
          <p:cNvPr id="3" name="2 İçerik Yer Tutucusu"/>
          <p:cNvSpPr>
            <a:spLocks noGrp="1"/>
          </p:cNvSpPr>
          <p:nvPr>
            <p:ph idx="1"/>
          </p:nvPr>
        </p:nvSpPr>
        <p:spPr>
          <a:xfrm>
            <a:off x="914400" y="1643050"/>
            <a:ext cx="7772400" cy="5000660"/>
          </a:xfrm>
        </p:spPr>
        <p:txBody>
          <a:bodyPr>
            <a:normAutofit fontScale="70000" lnSpcReduction="20000"/>
          </a:bodyPr>
          <a:lstStyle/>
          <a:p>
            <a:pPr>
              <a:buNone/>
            </a:pPr>
            <a:endParaRPr lang="tr-TR" b="1" dirty="0" smtClean="0"/>
          </a:p>
          <a:p>
            <a:pPr>
              <a:buNone/>
            </a:pPr>
            <a:r>
              <a:rPr lang="tr-TR" b="1" dirty="0" smtClean="0"/>
              <a:t>***Verilen şekilleri basitleştirmeli ve birleştirmeliyiz. </a:t>
            </a:r>
          </a:p>
          <a:p>
            <a:pPr>
              <a:buNone/>
            </a:pPr>
            <a:endParaRPr lang="tr-TR" dirty="0" smtClean="0"/>
          </a:p>
          <a:p>
            <a:r>
              <a:rPr lang="tr-TR" b="1" dirty="0" smtClean="0"/>
              <a:t>1.Pasta dilimi verip üzerine yüzdeleri yazmış. Her renkli dilimin bir yüzdesi var. Yan tarafına da renk tablosunu çizmiş ve her renge bir kelime/ifade vermiş. </a:t>
            </a:r>
            <a:r>
              <a:rPr lang="tr-TR" b="1" dirty="0" smtClean="0">
                <a:solidFill>
                  <a:schemeClr val="accent2">
                    <a:lumMod val="60000"/>
                    <a:lumOff val="40000"/>
                  </a:schemeClr>
                </a:solidFill>
                <a:latin typeface="Comic Sans MS" pitchFamily="66" charset="0"/>
              </a:rPr>
              <a:t>Ortada gereksiz iki şekil var. Bu ikisini birleştir. Yüzdeleri kelimelerin yanına iliştiriver. Böylece gözünü ve zihnini daha az yorarsın ve kafan da karışmaz.</a:t>
            </a:r>
          </a:p>
          <a:p>
            <a:endParaRPr lang="tr-TR" dirty="0" smtClean="0"/>
          </a:p>
          <a:p>
            <a:r>
              <a:rPr lang="tr-TR" b="1" dirty="0" smtClean="0"/>
              <a:t>2.Gerek pasta dilimi gerekse liste şeklinde verilen oranlarda sıralamayı özellikle karışık verirler ki kafalar karışsın. Göz yanılması olsun vs. Listede yukarıdan aşağı inildikçe oranlar düşerken araya bir yüksek oran sıkıştırmış olurlar ve sen de gözden kaçırabilirsin. </a:t>
            </a:r>
            <a:r>
              <a:rPr lang="tr-TR" b="1" dirty="0" smtClean="0">
                <a:solidFill>
                  <a:schemeClr val="accent2">
                    <a:lumMod val="60000"/>
                    <a:lumOff val="40000"/>
                  </a:schemeClr>
                </a:solidFill>
                <a:latin typeface="Comic Sans MS" pitchFamily="66" charset="0"/>
              </a:rPr>
              <a:t>İşte burada yine kendine özel işaretlemeler devreye girer ve sen doğru sıralama için kendine ufak ipucu bırakabilirsin.</a:t>
            </a:r>
            <a:endParaRPr lang="tr-TR" dirty="0">
              <a:solidFill>
                <a:schemeClr val="accent2">
                  <a:lumMod val="60000"/>
                  <a:lumOff val="40000"/>
                </a:schemeClr>
              </a:solidFill>
              <a:latin typeface="Comic Sans MS" pitchFamily="66" charset="0"/>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14400" y="1214422"/>
            <a:ext cx="7772400" cy="5141138"/>
          </a:xfrm>
        </p:spPr>
        <p:txBody>
          <a:bodyPr/>
          <a:lstStyle/>
          <a:p>
            <a:r>
              <a:rPr lang="tr-TR" sz="2100" b="1" dirty="0" smtClean="0">
                <a:latin typeface="Comic Sans MS" pitchFamily="66" charset="0"/>
              </a:rPr>
              <a:t>3. </a:t>
            </a:r>
            <a:r>
              <a:rPr lang="tr-TR" sz="2100" b="1" dirty="0" smtClean="0">
                <a:solidFill>
                  <a:schemeClr val="accent2">
                    <a:lumMod val="60000"/>
                    <a:lumOff val="40000"/>
                  </a:schemeClr>
                </a:solidFill>
                <a:latin typeface="Comic Sans MS" pitchFamily="66" charset="0"/>
              </a:rPr>
              <a:t>Oranlarda %50 veya birkaç üstü/altı olan var mı? %100.e yakın olan var mı? Çok düşük oran var mı? Çünkü şıkları bunlara göre yazarlar. Neredeyse yarısı, neredeyse tamamı, neredeyse hiçbiri gibi şıklar mutlaka olur.</a:t>
            </a:r>
          </a:p>
          <a:p>
            <a:pPr>
              <a:buNone/>
            </a:pPr>
            <a:endParaRPr lang="tr-TR" sz="2100" b="1" dirty="0" smtClean="0">
              <a:latin typeface="Comic Sans MS" pitchFamily="66" charset="0"/>
            </a:endParaRPr>
          </a:p>
          <a:p>
            <a:endParaRPr lang="tr-TR" sz="2100" dirty="0" smtClean="0">
              <a:latin typeface="Comic Sans MS" pitchFamily="66" charset="0"/>
            </a:endParaRPr>
          </a:p>
          <a:p>
            <a:r>
              <a:rPr lang="tr-TR" sz="2100" b="1" dirty="0" smtClean="0">
                <a:latin typeface="Comic Sans MS" pitchFamily="66" charset="0"/>
              </a:rPr>
              <a:t>4.Şıklardaki ifadelere dikkat et. Hepsini iyice öğren. Şıkları okurken özellikle </a:t>
            </a:r>
            <a:r>
              <a:rPr lang="tr-TR" sz="2100" b="1" dirty="0" smtClean="0">
                <a:solidFill>
                  <a:schemeClr val="accent2">
                    <a:lumMod val="60000"/>
                    <a:lumOff val="40000"/>
                  </a:schemeClr>
                </a:solidFill>
                <a:latin typeface="Comic Sans MS" pitchFamily="66" charset="0"/>
              </a:rPr>
              <a:t>oran, miktar bildiren ifadelerin altını çiz.</a:t>
            </a:r>
            <a:endParaRPr lang="tr-TR" sz="2100" dirty="0" smtClean="0">
              <a:solidFill>
                <a:schemeClr val="accent2">
                  <a:lumMod val="60000"/>
                  <a:lumOff val="40000"/>
                </a:schemeClr>
              </a:solidFill>
              <a:latin typeface="Comic Sans MS" pitchFamily="66" charset="0"/>
            </a:endParaRPr>
          </a:p>
          <a:p>
            <a:endParaRPr lang="tr-TR" dirty="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b="1" dirty="0" err="1" smtClean="0">
                <a:solidFill>
                  <a:srgbClr val="FF0000"/>
                </a:solidFill>
              </a:rPr>
              <a:t>Half</a:t>
            </a:r>
            <a:r>
              <a:rPr lang="tr-TR" b="1" dirty="0" smtClean="0">
                <a:solidFill>
                  <a:srgbClr val="FF0000"/>
                </a:solidFill>
              </a:rPr>
              <a:t> of  </a:t>
            </a:r>
            <a:r>
              <a:rPr lang="tr-TR" b="1" dirty="0" err="1" smtClean="0">
                <a:solidFill>
                  <a:srgbClr val="FF0000"/>
                </a:solidFill>
              </a:rPr>
              <a:t>the</a:t>
            </a:r>
            <a:r>
              <a:rPr lang="tr-TR" b="1" dirty="0" smtClean="0">
                <a:solidFill>
                  <a:srgbClr val="FF0000"/>
                </a:solidFill>
              </a:rPr>
              <a:t> </a:t>
            </a:r>
            <a:r>
              <a:rPr lang="tr-TR" b="1" dirty="0" err="1" smtClean="0">
                <a:solidFill>
                  <a:srgbClr val="FF0000"/>
                </a:solidFill>
              </a:rPr>
              <a:t>students</a:t>
            </a:r>
            <a:r>
              <a:rPr lang="tr-TR" b="1" dirty="0" smtClean="0"/>
              <a:t> </a:t>
            </a:r>
            <a:r>
              <a:rPr lang="tr-TR" b="1" dirty="0" err="1" smtClean="0"/>
              <a:t>prefer</a:t>
            </a:r>
            <a:r>
              <a:rPr lang="tr-TR" b="1" dirty="0" smtClean="0"/>
              <a:t> </a:t>
            </a:r>
            <a:r>
              <a:rPr lang="tr-TR" b="1" dirty="0" err="1" smtClean="0"/>
              <a:t>listening</a:t>
            </a:r>
            <a:r>
              <a:rPr lang="tr-TR" b="1" dirty="0" smtClean="0"/>
              <a:t>  </a:t>
            </a:r>
            <a:r>
              <a:rPr lang="tr-TR" b="1" dirty="0" err="1" smtClean="0"/>
              <a:t>to</a:t>
            </a:r>
            <a:r>
              <a:rPr lang="tr-TR" b="1" dirty="0" smtClean="0"/>
              <a:t> pop </a:t>
            </a:r>
            <a:r>
              <a:rPr lang="tr-TR" b="1" dirty="0" err="1" smtClean="0"/>
              <a:t>music</a:t>
            </a:r>
            <a:r>
              <a:rPr lang="tr-TR" b="1" dirty="0" smtClean="0"/>
              <a:t>:  Yarısı pop müzik dinlemeyi tercih ediyor.</a:t>
            </a:r>
            <a:endParaRPr lang="tr-TR" dirty="0" smtClean="0"/>
          </a:p>
          <a:p>
            <a:r>
              <a:rPr lang="tr-TR" b="1" dirty="0" err="1" smtClean="0">
                <a:solidFill>
                  <a:srgbClr val="FF0000"/>
                </a:solidFill>
              </a:rPr>
              <a:t>More</a:t>
            </a:r>
            <a:r>
              <a:rPr lang="tr-TR" b="1" dirty="0" smtClean="0">
                <a:solidFill>
                  <a:srgbClr val="FF0000"/>
                </a:solidFill>
              </a:rPr>
              <a:t> </a:t>
            </a:r>
            <a:r>
              <a:rPr lang="tr-TR" b="1" dirty="0" err="1" smtClean="0">
                <a:solidFill>
                  <a:srgbClr val="FF0000"/>
                </a:solidFill>
              </a:rPr>
              <a:t>than</a:t>
            </a:r>
            <a:r>
              <a:rPr lang="tr-TR" b="1" dirty="0" smtClean="0">
                <a:solidFill>
                  <a:srgbClr val="FF0000"/>
                </a:solidFill>
              </a:rPr>
              <a:t> </a:t>
            </a:r>
            <a:r>
              <a:rPr lang="tr-TR" b="1" dirty="0" err="1" smtClean="0">
                <a:solidFill>
                  <a:srgbClr val="FF0000"/>
                </a:solidFill>
              </a:rPr>
              <a:t>half</a:t>
            </a:r>
            <a:r>
              <a:rPr lang="tr-TR" b="1" dirty="0" smtClean="0">
                <a:solidFill>
                  <a:srgbClr val="FF0000"/>
                </a:solidFill>
              </a:rPr>
              <a:t> of </a:t>
            </a:r>
            <a:r>
              <a:rPr lang="tr-TR" b="1" dirty="0" err="1" smtClean="0">
                <a:solidFill>
                  <a:srgbClr val="FF0000"/>
                </a:solidFill>
              </a:rPr>
              <a:t>the</a:t>
            </a:r>
            <a:r>
              <a:rPr lang="tr-TR" b="1" dirty="0" smtClean="0">
                <a:solidFill>
                  <a:srgbClr val="FF0000"/>
                </a:solidFill>
              </a:rPr>
              <a:t>  </a:t>
            </a:r>
            <a:r>
              <a:rPr lang="tr-TR" b="1" dirty="0" err="1" smtClean="0">
                <a:solidFill>
                  <a:srgbClr val="FF0000"/>
                </a:solidFill>
              </a:rPr>
              <a:t>students</a:t>
            </a:r>
            <a:r>
              <a:rPr lang="tr-TR" b="1" dirty="0" smtClean="0"/>
              <a:t>..:  yarısından çoğu…</a:t>
            </a:r>
            <a:endParaRPr lang="tr-TR" dirty="0" smtClean="0"/>
          </a:p>
          <a:p>
            <a:r>
              <a:rPr lang="tr-TR" b="1" dirty="0" err="1" smtClean="0">
                <a:solidFill>
                  <a:srgbClr val="FF0000"/>
                </a:solidFill>
              </a:rPr>
              <a:t>All</a:t>
            </a:r>
            <a:r>
              <a:rPr lang="tr-TR" b="1" dirty="0" smtClean="0">
                <a:solidFill>
                  <a:srgbClr val="FF0000"/>
                </a:solidFill>
              </a:rPr>
              <a:t> of </a:t>
            </a:r>
            <a:r>
              <a:rPr lang="tr-TR" b="1" dirty="0" err="1" smtClean="0">
                <a:solidFill>
                  <a:srgbClr val="FF0000"/>
                </a:solidFill>
              </a:rPr>
              <a:t>the</a:t>
            </a:r>
            <a:r>
              <a:rPr lang="tr-TR" b="1" dirty="0" smtClean="0">
                <a:solidFill>
                  <a:srgbClr val="FF0000"/>
                </a:solidFill>
              </a:rPr>
              <a:t>  </a:t>
            </a:r>
            <a:r>
              <a:rPr lang="tr-TR" b="1" dirty="0" err="1" smtClean="0">
                <a:solidFill>
                  <a:srgbClr val="FF0000"/>
                </a:solidFill>
              </a:rPr>
              <a:t>students</a:t>
            </a:r>
            <a:r>
              <a:rPr lang="tr-TR" b="1" dirty="0" smtClean="0">
                <a:solidFill>
                  <a:srgbClr val="FF0000"/>
                </a:solidFill>
              </a:rPr>
              <a:t>...: </a:t>
            </a:r>
            <a:r>
              <a:rPr lang="tr-TR" b="1" dirty="0" smtClean="0"/>
              <a:t>öğrencilerin hepsi…</a:t>
            </a:r>
            <a:endParaRPr lang="tr-TR" dirty="0" smtClean="0"/>
          </a:p>
          <a:p>
            <a:r>
              <a:rPr lang="tr-TR" b="1" dirty="0" err="1" smtClean="0">
                <a:solidFill>
                  <a:srgbClr val="FF0000"/>
                </a:solidFill>
              </a:rPr>
              <a:t>None</a:t>
            </a:r>
            <a:r>
              <a:rPr lang="tr-TR" b="1" dirty="0" smtClean="0">
                <a:solidFill>
                  <a:srgbClr val="FF0000"/>
                </a:solidFill>
              </a:rPr>
              <a:t> of </a:t>
            </a:r>
            <a:r>
              <a:rPr lang="tr-TR" b="1" dirty="0" err="1" smtClean="0">
                <a:solidFill>
                  <a:srgbClr val="FF0000"/>
                </a:solidFill>
              </a:rPr>
              <a:t>the</a:t>
            </a:r>
            <a:r>
              <a:rPr lang="tr-TR" b="1" dirty="0" smtClean="0">
                <a:solidFill>
                  <a:srgbClr val="FF0000"/>
                </a:solidFill>
              </a:rPr>
              <a:t>  </a:t>
            </a:r>
            <a:r>
              <a:rPr lang="tr-TR" b="1" dirty="0" err="1" smtClean="0">
                <a:solidFill>
                  <a:srgbClr val="FF0000"/>
                </a:solidFill>
              </a:rPr>
              <a:t>students</a:t>
            </a:r>
            <a:r>
              <a:rPr lang="tr-TR" b="1" dirty="0" smtClean="0">
                <a:solidFill>
                  <a:srgbClr val="FF0000"/>
                </a:solidFill>
              </a:rPr>
              <a:t>...: </a:t>
            </a:r>
            <a:r>
              <a:rPr lang="tr-TR" b="1" dirty="0" smtClean="0"/>
              <a:t>öğrencilerin hiçbiri…</a:t>
            </a:r>
            <a:endParaRPr lang="tr-TR" dirty="0" smtClean="0"/>
          </a:p>
          <a:p>
            <a:r>
              <a:rPr lang="tr-TR" b="1" dirty="0" err="1" smtClean="0">
                <a:solidFill>
                  <a:srgbClr val="FF0000"/>
                </a:solidFill>
              </a:rPr>
              <a:t>More</a:t>
            </a:r>
            <a:r>
              <a:rPr lang="tr-TR" b="1" dirty="0" smtClean="0">
                <a:solidFill>
                  <a:srgbClr val="FF0000"/>
                </a:solidFill>
              </a:rPr>
              <a:t>...</a:t>
            </a:r>
            <a:r>
              <a:rPr lang="tr-TR" b="1" dirty="0" err="1" smtClean="0">
                <a:solidFill>
                  <a:srgbClr val="FF0000"/>
                </a:solidFill>
              </a:rPr>
              <a:t>than</a:t>
            </a:r>
            <a:r>
              <a:rPr lang="tr-TR" b="1" dirty="0" smtClean="0">
                <a:solidFill>
                  <a:srgbClr val="FF0000"/>
                </a:solidFill>
              </a:rPr>
              <a:t> :  …</a:t>
            </a:r>
            <a:r>
              <a:rPr lang="tr-TR" b="1" dirty="0" smtClean="0"/>
              <a:t>çoğu</a:t>
            </a:r>
            <a:endParaRPr lang="tr-TR" dirty="0" smtClean="0"/>
          </a:p>
          <a:p>
            <a:r>
              <a:rPr lang="tr-TR" b="1" dirty="0" err="1" smtClean="0">
                <a:solidFill>
                  <a:srgbClr val="FF0000"/>
                </a:solidFill>
              </a:rPr>
              <a:t>Nearly</a:t>
            </a:r>
            <a:r>
              <a:rPr lang="tr-TR" b="1" dirty="0" smtClean="0">
                <a:solidFill>
                  <a:srgbClr val="FF0000"/>
                </a:solidFill>
              </a:rPr>
              <a:t>  </a:t>
            </a:r>
            <a:r>
              <a:rPr lang="tr-TR" b="1" dirty="0" err="1" smtClean="0">
                <a:solidFill>
                  <a:srgbClr val="FF0000"/>
                </a:solidFill>
              </a:rPr>
              <a:t>half</a:t>
            </a:r>
            <a:r>
              <a:rPr lang="tr-TR" b="1" dirty="0" smtClean="0">
                <a:solidFill>
                  <a:srgbClr val="FF0000"/>
                </a:solidFill>
              </a:rPr>
              <a:t>...: </a:t>
            </a:r>
            <a:r>
              <a:rPr lang="tr-TR" b="1" dirty="0" smtClean="0"/>
              <a:t>neredeyse yarısı…</a:t>
            </a:r>
            <a:endParaRPr lang="tr-TR" dirty="0" smtClean="0"/>
          </a:p>
          <a:p>
            <a:r>
              <a:rPr lang="tr-TR" b="1" dirty="0" err="1" smtClean="0">
                <a:solidFill>
                  <a:srgbClr val="FF0000"/>
                </a:solidFill>
              </a:rPr>
              <a:t>Less</a:t>
            </a:r>
            <a:r>
              <a:rPr lang="tr-TR" b="1" dirty="0" smtClean="0">
                <a:solidFill>
                  <a:srgbClr val="FF0000"/>
                </a:solidFill>
              </a:rPr>
              <a:t> </a:t>
            </a:r>
            <a:r>
              <a:rPr lang="tr-TR" b="1" dirty="0" err="1" smtClean="0">
                <a:solidFill>
                  <a:srgbClr val="FF0000"/>
                </a:solidFill>
              </a:rPr>
              <a:t>than</a:t>
            </a:r>
            <a:r>
              <a:rPr lang="tr-TR" b="1" dirty="0" smtClean="0">
                <a:solidFill>
                  <a:srgbClr val="FF0000"/>
                </a:solidFill>
              </a:rPr>
              <a:t> </a:t>
            </a:r>
            <a:r>
              <a:rPr lang="tr-TR" b="1" dirty="0" err="1" smtClean="0">
                <a:solidFill>
                  <a:srgbClr val="FF0000"/>
                </a:solidFill>
              </a:rPr>
              <a:t>half</a:t>
            </a:r>
            <a:r>
              <a:rPr lang="tr-TR" b="1" dirty="0" smtClean="0">
                <a:solidFill>
                  <a:srgbClr val="FF0000"/>
                </a:solidFill>
              </a:rPr>
              <a:t> of </a:t>
            </a:r>
            <a:r>
              <a:rPr lang="tr-TR" b="1" dirty="0" err="1" smtClean="0">
                <a:solidFill>
                  <a:srgbClr val="FF0000"/>
                </a:solidFill>
              </a:rPr>
              <a:t>the</a:t>
            </a:r>
            <a:r>
              <a:rPr lang="tr-TR" b="1" dirty="0" smtClean="0">
                <a:solidFill>
                  <a:srgbClr val="FF0000"/>
                </a:solidFill>
              </a:rPr>
              <a:t>… </a:t>
            </a:r>
            <a:r>
              <a:rPr lang="tr-TR" b="1" dirty="0" smtClean="0"/>
              <a:t>yarısından azı..</a:t>
            </a:r>
            <a:endParaRPr lang="tr-TR" dirty="0" smtClean="0"/>
          </a:p>
          <a:p>
            <a:pPr>
              <a:buNone/>
            </a:pPr>
            <a:r>
              <a:rPr lang="tr-TR" b="1" dirty="0" smtClean="0"/>
              <a:t>gibi.</a:t>
            </a:r>
            <a:endParaRPr lang="tr-TR" dirty="0" smtClean="0"/>
          </a:p>
          <a:p>
            <a:endParaRPr lang="tr-TR" dirty="0"/>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5" presetID="37"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i="1" dirty="0" smtClean="0">
                <a:solidFill>
                  <a:schemeClr val="tx2">
                    <a:lumMod val="90000"/>
                  </a:schemeClr>
                </a:solidFill>
              </a:rPr>
              <a:t>DAHA BİTMEDİİİİ Kİİİİİİ!!</a:t>
            </a:r>
          </a:p>
          <a:p>
            <a:r>
              <a:rPr lang="tr-TR" b="1" i="1" dirty="0" smtClean="0">
                <a:solidFill>
                  <a:schemeClr val="tx2">
                    <a:lumMod val="90000"/>
                  </a:schemeClr>
                </a:solidFill>
              </a:rPr>
              <a:t>3.BÖLÜMDE DE YENİ NESİL SORU KALIPLARIYLA KARŞINIZDA OLACAĞIM CANLAR.. </a:t>
            </a:r>
          </a:p>
          <a:p>
            <a:r>
              <a:rPr lang="tr-TR" b="1" i="1" dirty="0" smtClean="0">
                <a:solidFill>
                  <a:schemeClr val="tx2">
                    <a:lumMod val="90000"/>
                  </a:schemeClr>
                </a:solidFill>
              </a:rPr>
              <a:t>TAKİPTE KALIN.. SEVGİLER…</a:t>
            </a:r>
          </a:p>
          <a:p>
            <a:endParaRPr lang="tr-TR" b="1" i="1" dirty="0" smtClean="0">
              <a:solidFill>
                <a:schemeClr val="tx2">
                  <a:lumMod val="90000"/>
                </a:schemeClr>
              </a:solidFill>
            </a:endParaRPr>
          </a:p>
          <a:p>
            <a:pPr lvl="7">
              <a:buBlip>
                <a:blip r:embed="rId3"/>
              </a:buBlip>
            </a:pPr>
            <a:r>
              <a:rPr lang="tr-TR" sz="3200" b="1" dirty="0" smtClean="0">
                <a:solidFill>
                  <a:schemeClr val="tx1">
                    <a:lumMod val="85000"/>
                  </a:schemeClr>
                </a:solidFill>
                <a:latin typeface="Eras Bold ITC" pitchFamily="34" charset="0"/>
                <a:cs typeface="Lucida Sans Unicode" pitchFamily="34" charset="0"/>
              </a:rPr>
              <a:t>           </a:t>
            </a:r>
            <a:r>
              <a:rPr lang="tr-TR" sz="3200" b="1" dirty="0" err="1" smtClean="0">
                <a:solidFill>
                  <a:schemeClr val="tx1">
                    <a:lumMod val="85000"/>
                  </a:schemeClr>
                </a:solidFill>
                <a:latin typeface="Eras Bold ITC" pitchFamily="34" charset="0"/>
                <a:cs typeface="Lucida Sans Unicode" pitchFamily="34" charset="0"/>
              </a:rPr>
              <a:t>Mutiş</a:t>
            </a:r>
            <a:r>
              <a:rPr lang="tr-TR" sz="3200" b="1" dirty="0" smtClean="0">
                <a:solidFill>
                  <a:schemeClr val="tx1">
                    <a:lumMod val="85000"/>
                  </a:schemeClr>
                </a:solidFill>
                <a:latin typeface="Eras Bold ITC" pitchFamily="34" charset="0"/>
                <a:cs typeface="Lucida Sans Unicode" pitchFamily="34" charset="0"/>
              </a:rPr>
              <a:t> </a:t>
            </a:r>
            <a:r>
              <a:rPr lang="tr-TR" sz="3200" b="1" dirty="0" err="1" smtClean="0">
                <a:solidFill>
                  <a:schemeClr val="tx1">
                    <a:lumMod val="85000"/>
                  </a:schemeClr>
                </a:solidFill>
                <a:latin typeface="Eras Bold ITC" pitchFamily="34" charset="0"/>
                <a:cs typeface="Lucida Sans Unicode" pitchFamily="34" charset="0"/>
              </a:rPr>
              <a:t>Teacher</a:t>
            </a:r>
            <a:endParaRPr lang="tr-TR" sz="3200" b="1" dirty="0" smtClean="0">
              <a:solidFill>
                <a:schemeClr val="tx1">
                  <a:lumMod val="85000"/>
                </a:schemeClr>
              </a:solidFill>
              <a:latin typeface="Eras Bold ITC" pitchFamily="34" charset="0"/>
              <a:cs typeface="Lucida Sans Unicode" pitchFamily="34" charset="0"/>
            </a:endParaRPr>
          </a:p>
          <a:p>
            <a:pPr>
              <a:buNone/>
            </a:pPr>
            <a:endParaRPr lang="tr-TR" b="1" i="1" dirty="0">
              <a:solidFill>
                <a:schemeClr val="tx2">
                  <a:lumMod val="90000"/>
                </a:schemeClr>
              </a:solidFill>
            </a:endParaRPr>
          </a:p>
        </p:txBody>
      </p:sp>
      <p:sp>
        <p:nvSpPr>
          <p:cNvPr id="4" name="2 Alt Başlık"/>
          <p:cNvSpPr>
            <a:spLocks noGrp="1"/>
          </p:cNvSpPr>
          <p:nvPr/>
        </p:nvSpPr>
        <p:spPr>
          <a:xfrm>
            <a:off x="540544" y="2964653"/>
            <a:ext cx="8062912" cy="928694"/>
          </a:xfrm>
          <a:prstGeom prst="rect">
            <a:avLst/>
          </a:prstGeom>
        </p:spPr>
        <p:txBody>
          <a:bodyPr vert="horz" tIns="0" rIns="45720" bIns="0" anchor="b">
            <a:normAutofit/>
          </a:bodyPr>
          <a:lstStyle>
            <a:lvl1pPr marL="0" indent="0" algn="r" rtl="0" eaLnBrk="1" latinLnBrk="0" hangingPunct="1">
              <a:spcBef>
                <a:spcPct val="20000"/>
              </a:spcBef>
              <a:buClr>
                <a:schemeClr val="accent1"/>
              </a:buClr>
              <a:buSzPct val="80000"/>
              <a:buFont typeface="Wingdings 2"/>
              <a:buNone/>
              <a:defRPr kumimoji="0" sz="2000" kern="1200">
                <a:solidFill>
                  <a:schemeClr val="tx1"/>
                </a:solidFill>
                <a:effectLst/>
                <a:latin typeface="+mn-lt"/>
                <a:ea typeface="+mn-ea"/>
                <a:cs typeface="+mn-cs"/>
              </a:defRPr>
            </a:lvl1pPr>
            <a:lvl2pPr marL="457200" indent="0" algn="ctr" rtl="0" eaLnBrk="1" latinLnBrk="0" hangingPunct="1">
              <a:spcBef>
                <a:spcPct val="20000"/>
              </a:spcBef>
              <a:buClr>
                <a:schemeClr val="accent1"/>
              </a:buClr>
              <a:buSzPct val="90000"/>
              <a:buFont typeface="Wingdings 2"/>
              <a:buNone/>
              <a:defRPr kumimoji="0" sz="26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85000"/>
              <a:buFont typeface="Arial"/>
              <a:buNone/>
              <a:defRPr kumimoji="0" sz="24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90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100000"/>
              <a:buFont typeface="Arial"/>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Font typeface="Arial"/>
              <a:buNone/>
              <a:defRPr kumimoji="0" sz="2000" kern="1200" baseline="0">
                <a:solidFill>
                  <a:schemeClr val="tx1"/>
                </a:solidFill>
                <a:latin typeface="+mn-lt"/>
                <a:ea typeface="+mn-ea"/>
                <a:cs typeface="+mn-cs"/>
              </a:defRPr>
            </a:lvl6pPr>
            <a:lvl7pPr marL="2743200" indent="0" algn="ctr" rtl="0" eaLnBrk="1" latinLnBrk="0" hangingPunct="1">
              <a:spcBef>
                <a:spcPct val="20000"/>
              </a:spcBef>
              <a:buClr>
                <a:schemeClr val="accent6"/>
              </a:buClr>
              <a:buSzPct val="100000"/>
              <a:buFont typeface="Arial"/>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6"/>
              </a:buClr>
              <a:buFont typeface="Arial"/>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6"/>
              </a:buClr>
              <a:buFont typeface="Arial"/>
              <a:buNone/>
              <a:defRPr kumimoji="0" sz="1600" kern="1200">
                <a:solidFill>
                  <a:schemeClr val="tx1"/>
                </a:solidFill>
                <a:latin typeface="+mn-lt"/>
                <a:ea typeface="+mn-ea"/>
                <a:cs typeface="+mn-cs"/>
              </a:defRPr>
            </a:lvl9pPr>
          </a:lstStyle>
          <a:p>
            <a:endParaRPr lang="tr-TR" dirty="0" smtClean="0"/>
          </a:p>
        </p:txBody>
      </p:sp>
    </p:spTree>
  </p:cSld>
  <p:clrMapOvr>
    <a:masterClrMapping/>
  </p:clrMapOvr>
  <p:transition>
    <p:sndAc>
      <p:stSnd>
        <p:snd r:embed="rId2"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wipe(down)">
                                      <p:cBhvr>
                                        <p:cTn id="55" dur="580">
                                          <p:stCondLst>
                                            <p:cond delay="0"/>
                                          </p:stCondLst>
                                        </p:cTn>
                                        <p:tgtEl>
                                          <p:spTgt spid="3">
                                            <p:txEl>
                                              <p:pRg st="4" end="4"/>
                                            </p:txEl>
                                          </p:spTgt>
                                        </p:tgtEl>
                                      </p:cBhvr>
                                    </p:animEffect>
                                    <p:anim calcmode="lin" valueType="num">
                                      <p:cBhvr>
                                        <p:cTn id="5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4" end="4"/>
                                            </p:txEl>
                                          </p:spTgt>
                                        </p:tgtEl>
                                      </p:cBhvr>
                                      <p:to x="100000" y="60000"/>
                                    </p:animScale>
                                    <p:animScale>
                                      <p:cBhvr>
                                        <p:cTn id="62" dur="166" decel="50000">
                                          <p:stCondLst>
                                            <p:cond delay="676"/>
                                          </p:stCondLst>
                                        </p:cTn>
                                        <p:tgtEl>
                                          <p:spTgt spid="3">
                                            <p:txEl>
                                              <p:pRg st="4" end="4"/>
                                            </p:txEl>
                                          </p:spTgt>
                                        </p:tgtEl>
                                      </p:cBhvr>
                                      <p:to x="100000" y="100000"/>
                                    </p:animScale>
                                    <p:animScale>
                                      <p:cBhvr>
                                        <p:cTn id="63" dur="26">
                                          <p:stCondLst>
                                            <p:cond delay="1312"/>
                                          </p:stCondLst>
                                        </p:cTn>
                                        <p:tgtEl>
                                          <p:spTgt spid="3">
                                            <p:txEl>
                                              <p:pRg st="4" end="4"/>
                                            </p:txEl>
                                          </p:spTgt>
                                        </p:tgtEl>
                                      </p:cBhvr>
                                      <p:to x="100000" y="80000"/>
                                    </p:animScale>
                                    <p:animScale>
                                      <p:cBhvr>
                                        <p:cTn id="64" dur="166" decel="50000">
                                          <p:stCondLst>
                                            <p:cond delay="1338"/>
                                          </p:stCondLst>
                                        </p:cTn>
                                        <p:tgtEl>
                                          <p:spTgt spid="3">
                                            <p:txEl>
                                              <p:pRg st="4" end="4"/>
                                            </p:txEl>
                                          </p:spTgt>
                                        </p:tgtEl>
                                      </p:cBhvr>
                                      <p:to x="100000" y="100000"/>
                                    </p:animScale>
                                    <p:animScale>
                                      <p:cBhvr>
                                        <p:cTn id="65" dur="26">
                                          <p:stCondLst>
                                            <p:cond delay="1642"/>
                                          </p:stCondLst>
                                        </p:cTn>
                                        <p:tgtEl>
                                          <p:spTgt spid="3">
                                            <p:txEl>
                                              <p:pRg st="4" end="4"/>
                                            </p:txEl>
                                          </p:spTgt>
                                        </p:tgtEl>
                                      </p:cBhvr>
                                      <p:to x="100000" y="90000"/>
                                    </p:animScale>
                                    <p:animScale>
                                      <p:cBhvr>
                                        <p:cTn id="66" dur="166" decel="50000">
                                          <p:stCondLst>
                                            <p:cond delay="1668"/>
                                          </p:stCondLst>
                                        </p:cTn>
                                        <p:tgtEl>
                                          <p:spTgt spid="3">
                                            <p:txEl>
                                              <p:pRg st="4" end="4"/>
                                            </p:txEl>
                                          </p:spTgt>
                                        </p:tgtEl>
                                      </p:cBhvr>
                                      <p:to x="100000" y="100000"/>
                                    </p:animScale>
                                    <p:animScale>
                                      <p:cBhvr>
                                        <p:cTn id="67" dur="26">
                                          <p:stCondLst>
                                            <p:cond delay="1808"/>
                                          </p:stCondLst>
                                        </p:cTn>
                                        <p:tgtEl>
                                          <p:spTgt spid="3">
                                            <p:txEl>
                                              <p:pRg st="4" end="4"/>
                                            </p:txEl>
                                          </p:spTgt>
                                        </p:tgtEl>
                                      </p:cBhvr>
                                      <p:to x="100000" y="95000"/>
                                    </p:animScale>
                                    <p:animScale>
                                      <p:cBhvr>
                                        <p:cTn id="68" dur="166" decel="50000">
                                          <p:stCondLst>
                                            <p:cond delay="1834"/>
                                          </p:stCondLst>
                                        </p:cTn>
                                        <p:tgtEl>
                                          <p:spTgt spid="3">
                                            <p:txEl>
                                              <p:pRg st="4" end="4"/>
                                            </p:txEl>
                                          </p:spTgt>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19" presetClass="entr" presetSubtype="10" fill="hold" nodeType="clickEffect">
                                  <p:stCondLst>
                                    <p:cond delay="0"/>
                                  </p:stCondLst>
                                  <p:childTnLst>
                                    <p:set>
                                      <p:cBhvr>
                                        <p:cTn id="72" dur="1" fill="hold">
                                          <p:stCondLst>
                                            <p:cond delay="0"/>
                                          </p:stCondLst>
                                        </p:cTn>
                                        <p:tgtEl>
                                          <p:spTgt spid="3">
                                            <p:txEl>
                                              <p:pRg st="4" end="4"/>
                                            </p:txEl>
                                          </p:spTgt>
                                        </p:tgtEl>
                                        <p:attrNameLst>
                                          <p:attrName>style.visibility</p:attrName>
                                        </p:attrNameLst>
                                      </p:cBhvr>
                                      <p:to>
                                        <p:strVal val="visible"/>
                                      </p:to>
                                    </p:set>
                                    <p:anim calcmode="lin" valueType="num">
                                      <p:cBhvr>
                                        <p:cTn id="73" dur="5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74" dur="5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Ink Free" pitchFamily="66" charset="0"/>
              </a:rPr>
              <a:t>             </a:t>
            </a:r>
            <a:r>
              <a:rPr lang="tr-TR" b="1" dirty="0" smtClean="0">
                <a:solidFill>
                  <a:srgbClr val="FF0000"/>
                </a:solidFill>
                <a:latin typeface="Lucida Sans Unicode" pitchFamily="34" charset="0"/>
                <a:cs typeface="Lucida Sans Unicode" pitchFamily="34" charset="0"/>
              </a:rPr>
              <a:t>1 METİN, 2 SORU</a:t>
            </a:r>
            <a:endParaRPr lang="tr-TR" b="1" dirty="0">
              <a:solidFill>
                <a:srgbClr val="FF0000"/>
              </a:solidFill>
              <a:latin typeface="Lucida Sans Unicode" pitchFamily="34" charset="0"/>
              <a:cs typeface="Lucida Sans Unicode" pitchFamily="34" charset="0"/>
            </a:endParaRPr>
          </a:p>
        </p:txBody>
      </p:sp>
      <p:graphicFrame>
        <p:nvGraphicFramePr>
          <p:cNvPr id="4" name="3 İçerik Yer Tutucusu"/>
          <p:cNvGraphicFramePr>
            <a:graphicFrameLocks noGrp="1"/>
          </p:cNvGraphicFramePr>
          <p:nvPr>
            <p:ph idx="1"/>
          </p:nvPr>
        </p:nvGraphicFramePr>
        <p:xfrm>
          <a:off x="914400" y="1428736"/>
          <a:ext cx="7772400" cy="4927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heckerboard(across)">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600" b="1" dirty="0" smtClean="0">
                <a:solidFill>
                  <a:srgbClr val="FF0000"/>
                </a:solidFill>
                <a:latin typeface="Ink Free" pitchFamily="66" charset="0"/>
              </a:rPr>
              <a:t>METNE DAYALI AÇIK UÇLU SORULAR</a:t>
            </a:r>
            <a:endParaRPr lang="tr-TR" sz="3600" b="1" dirty="0">
              <a:solidFill>
                <a:srgbClr val="FF0000"/>
              </a:solidFill>
              <a:latin typeface="Ink Free" pitchFamily="66" charset="0"/>
            </a:endParaRPr>
          </a:p>
        </p:txBody>
      </p:sp>
      <p:sp>
        <p:nvSpPr>
          <p:cNvPr id="3" name="2 İçerik Yer Tutucusu"/>
          <p:cNvSpPr>
            <a:spLocks noGrp="1"/>
          </p:cNvSpPr>
          <p:nvPr>
            <p:ph idx="1"/>
          </p:nvPr>
        </p:nvSpPr>
        <p:spPr>
          <a:xfrm>
            <a:off x="571472" y="1783560"/>
            <a:ext cx="8572528" cy="4572000"/>
          </a:xfrm>
        </p:spPr>
        <p:txBody>
          <a:bodyPr>
            <a:normAutofit fontScale="92500"/>
          </a:bodyPr>
          <a:lstStyle/>
          <a:p>
            <a:r>
              <a:rPr lang="tr-TR" dirty="0" smtClean="0"/>
              <a:t>Bu tarz sorularda şöyle bir soru kökü görürsün:</a:t>
            </a:r>
          </a:p>
          <a:p>
            <a:pPr>
              <a:buNone/>
            </a:pPr>
            <a:r>
              <a:rPr lang="tr-TR" dirty="0" err="1" smtClean="0">
                <a:solidFill>
                  <a:srgbClr val="FF0000"/>
                </a:solidFill>
              </a:rPr>
              <a:t>According</a:t>
            </a:r>
            <a:r>
              <a:rPr lang="tr-TR" dirty="0" smtClean="0">
                <a:solidFill>
                  <a:srgbClr val="FF0000"/>
                </a:solidFill>
              </a:rPr>
              <a:t> </a:t>
            </a:r>
            <a:r>
              <a:rPr lang="tr-TR" dirty="0" err="1" smtClean="0">
                <a:solidFill>
                  <a:srgbClr val="FF0000"/>
                </a:solidFill>
              </a:rPr>
              <a:t>to</a:t>
            </a:r>
            <a:r>
              <a:rPr lang="tr-TR" dirty="0" smtClean="0">
                <a:solidFill>
                  <a:srgbClr val="FF0000"/>
                </a:solidFill>
              </a:rPr>
              <a:t> </a:t>
            </a:r>
            <a:r>
              <a:rPr lang="tr-TR" dirty="0" err="1" smtClean="0">
                <a:solidFill>
                  <a:srgbClr val="FF0000"/>
                </a:solidFill>
              </a:rPr>
              <a:t>the</a:t>
            </a:r>
            <a:r>
              <a:rPr lang="tr-TR" dirty="0" smtClean="0">
                <a:solidFill>
                  <a:srgbClr val="FF0000"/>
                </a:solidFill>
              </a:rPr>
              <a:t> </a:t>
            </a:r>
            <a:r>
              <a:rPr lang="tr-TR" dirty="0" err="1" smtClean="0">
                <a:solidFill>
                  <a:srgbClr val="FF0000"/>
                </a:solidFill>
              </a:rPr>
              <a:t>text</a:t>
            </a:r>
            <a:r>
              <a:rPr lang="tr-TR" dirty="0" smtClean="0">
                <a:solidFill>
                  <a:srgbClr val="FF0000"/>
                </a:solidFill>
              </a:rPr>
              <a:t>/</a:t>
            </a:r>
            <a:r>
              <a:rPr lang="tr-TR" dirty="0" err="1" smtClean="0">
                <a:solidFill>
                  <a:srgbClr val="FF0000"/>
                </a:solidFill>
              </a:rPr>
              <a:t>visual</a:t>
            </a:r>
            <a:r>
              <a:rPr lang="tr-TR" dirty="0" smtClean="0">
                <a:solidFill>
                  <a:srgbClr val="FF0000"/>
                </a:solidFill>
              </a:rPr>
              <a:t>/</a:t>
            </a:r>
            <a:r>
              <a:rPr lang="tr-TR" dirty="0" err="1" smtClean="0">
                <a:solidFill>
                  <a:srgbClr val="FF0000"/>
                </a:solidFill>
              </a:rPr>
              <a:t>passage</a:t>
            </a:r>
            <a:r>
              <a:rPr lang="tr-TR" dirty="0" smtClean="0">
                <a:solidFill>
                  <a:srgbClr val="FF0000"/>
                </a:solidFill>
              </a:rPr>
              <a:t>/ </a:t>
            </a:r>
            <a:r>
              <a:rPr lang="tr-TR" dirty="0" err="1" smtClean="0">
                <a:solidFill>
                  <a:srgbClr val="FF0000"/>
                </a:solidFill>
              </a:rPr>
              <a:t>chart</a:t>
            </a:r>
            <a:r>
              <a:rPr lang="tr-TR" dirty="0" smtClean="0">
                <a:solidFill>
                  <a:srgbClr val="FF0000"/>
                </a:solidFill>
              </a:rPr>
              <a:t>/ </a:t>
            </a:r>
            <a:r>
              <a:rPr lang="tr-TR" dirty="0" err="1" smtClean="0">
                <a:solidFill>
                  <a:srgbClr val="FF0000"/>
                </a:solidFill>
              </a:rPr>
              <a:t>dialogue</a:t>
            </a:r>
            <a:r>
              <a:rPr lang="tr-TR" dirty="0" smtClean="0">
                <a:solidFill>
                  <a:srgbClr val="FF0000"/>
                </a:solidFill>
              </a:rPr>
              <a:t> vb.</a:t>
            </a:r>
          </a:p>
          <a:p>
            <a:pPr>
              <a:buNone/>
            </a:pPr>
            <a:r>
              <a:rPr lang="tr-TR" dirty="0" smtClean="0"/>
              <a:t>Yada soru,parçada ismi geçen kişinin adını verip devamını getirmez.</a:t>
            </a:r>
          </a:p>
          <a:p>
            <a:pPr>
              <a:buNone/>
            </a:pPr>
            <a:r>
              <a:rPr lang="tr-TR" dirty="0" err="1" smtClean="0"/>
              <a:t>Jack</a:t>
            </a:r>
            <a:r>
              <a:rPr lang="tr-TR" dirty="0" smtClean="0"/>
              <a:t> ……</a:t>
            </a:r>
          </a:p>
          <a:p>
            <a:pPr>
              <a:buNone/>
            </a:pPr>
            <a:r>
              <a:rPr lang="tr-TR" dirty="0" err="1" smtClean="0"/>
              <a:t>Mary</a:t>
            </a:r>
            <a:r>
              <a:rPr lang="tr-TR" dirty="0" smtClean="0"/>
              <a:t> ….. gibi.</a:t>
            </a:r>
          </a:p>
          <a:p>
            <a:pPr>
              <a:buNone/>
            </a:pPr>
            <a:r>
              <a:rPr lang="tr-TR" dirty="0" smtClean="0"/>
              <a:t>Şıklar metinden belirgin derecede uzunsa metni anahtar kelime ve ifadelere indirgememiz (taramamız) gerekir.</a:t>
            </a:r>
            <a:endParaRPr lang="tr-TR"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7"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7"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fade">
                                      <p:cBhvr>
                                        <p:cTn id="44" dur="1000"/>
                                        <p:tgtEl>
                                          <p:spTgt spid="3">
                                            <p:txEl>
                                              <p:pRg st="4" end="4"/>
                                            </p:txEl>
                                          </p:spTgt>
                                        </p:tgtEl>
                                      </p:cBhvr>
                                    </p:animEffect>
                                    <p:anim calcmode="lin" valueType="num">
                                      <p:cBhvr>
                                        <p:cTn id="4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7"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1000"/>
                                        <p:tgtEl>
                                          <p:spTgt spid="3">
                                            <p:txEl>
                                              <p:pRg st="5" end="5"/>
                                            </p:txEl>
                                          </p:spTgt>
                                        </p:tgtEl>
                                      </p:cBhvr>
                                    </p:animEffect>
                                    <p:anim calcmode="lin" valueType="num">
                                      <p:cBhvr>
                                        <p:cTn id="5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4"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Ink Free" pitchFamily="66" charset="0"/>
              </a:rPr>
              <a:t>         DURUM SORULARI</a:t>
            </a:r>
            <a:endParaRPr lang="tr-TR" b="1" dirty="0">
              <a:solidFill>
                <a:srgbClr val="FF0000"/>
              </a:solidFill>
              <a:latin typeface="Ink Free" pitchFamily="66" charset="0"/>
            </a:endParaRPr>
          </a:p>
        </p:txBody>
      </p:sp>
      <p:sp>
        <p:nvSpPr>
          <p:cNvPr id="3" name="2 İçerik Yer Tutucusu"/>
          <p:cNvSpPr>
            <a:spLocks noGrp="1"/>
          </p:cNvSpPr>
          <p:nvPr>
            <p:ph idx="1"/>
          </p:nvPr>
        </p:nvSpPr>
        <p:spPr>
          <a:xfrm>
            <a:off x="914400" y="1357298"/>
            <a:ext cx="7772400" cy="5286412"/>
          </a:xfrm>
        </p:spPr>
        <p:txBody>
          <a:bodyPr>
            <a:normAutofit fontScale="77500" lnSpcReduction="20000"/>
          </a:bodyPr>
          <a:lstStyle/>
          <a:p>
            <a:r>
              <a:rPr lang="tr-TR" b="1" dirty="0" smtClean="0"/>
              <a:t>Durum sorularında verilen durumun TAMAMINI okumak zorundasın.</a:t>
            </a:r>
          </a:p>
          <a:p>
            <a:pPr>
              <a:buNone/>
            </a:pPr>
            <a:r>
              <a:rPr lang="tr-TR" dirty="0" smtClean="0">
                <a:solidFill>
                  <a:srgbClr val="FF0000"/>
                </a:solidFill>
              </a:rPr>
              <a:t>                                         </a:t>
            </a:r>
            <a:r>
              <a:rPr lang="tr-TR" b="1" u="sng" dirty="0" smtClean="0">
                <a:solidFill>
                  <a:srgbClr val="FF0000"/>
                </a:solidFill>
              </a:rPr>
              <a:t>Durum sorusu nedir?</a:t>
            </a:r>
          </a:p>
          <a:p>
            <a:r>
              <a:rPr lang="tr-TR" b="1" dirty="0" smtClean="0"/>
              <a:t>Diyelim ki bir deneme sınavına girdin, soruları çözmeye başlamadan önce kitapçığın üzerine adını- soyadını, sınıfını, numaranı ve hatta okul adını falan yazıyorsun. Yetmiyormuş gibi bir de şu sevimsiz optik form var, kodlamakla bitmiyor. Hele bir de adın veya soyadın uzunsa yandın. Soyadın uzunken neden sana uzun isim koyduklarını düşünüyorsun. Hatta iki isme ne gerek vardı ki! Herkes soruları çözmeye başladı, sen hala ikinci adını kodluyorsun. İşte böyle bir hikâye anlatan, bir olay-durum tablosu çizen ve tıpkı bunun gibi tamamı koyu renkli yazılmış olan sorular durum sorusudur.</a:t>
            </a:r>
            <a:endParaRPr lang="tr-TR" dirty="0" smtClean="0"/>
          </a:p>
          <a:p>
            <a:r>
              <a:rPr lang="tr-TR" b="1" dirty="0" smtClean="0">
                <a:solidFill>
                  <a:srgbClr val="FF0000"/>
                </a:solidFill>
              </a:rPr>
              <a:t>İşte böyle sorularda sorunun tamamını okumalısın. Aksi halde atladığın küçücük bir detay seni doğrudan yanlış cevaba götürür.</a:t>
            </a:r>
          </a:p>
          <a:p>
            <a:pPr>
              <a:buNone/>
            </a:pPr>
            <a:endParaRPr lang="tr-TR" u="sng" dirty="0">
              <a:solidFill>
                <a:srgbClr val="FF0000"/>
              </a:solidFill>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Ink Free" pitchFamily="66" charset="0"/>
              </a:rPr>
              <a:t>           RESİMLİ SORULAR</a:t>
            </a:r>
            <a:endParaRPr lang="tr-TR" b="1" dirty="0">
              <a:solidFill>
                <a:srgbClr val="FF0000"/>
              </a:solidFill>
              <a:latin typeface="Ink Free" pitchFamily="66" charset="0"/>
            </a:endParaRPr>
          </a:p>
        </p:txBody>
      </p:sp>
      <p:sp>
        <p:nvSpPr>
          <p:cNvPr id="3" name="2 İçerik Yer Tutucusu"/>
          <p:cNvSpPr>
            <a:spLocks noGrp="1"/>
          </p:cNvSpPr>
          <p:nvPr>
            <p:ph idx="1"/>
          </p:nvPr>
        </p:nvSpPr>
        <p:spPr/>
        <p:txBody>
          <a:bodyPr>
            <a:normAutofit fontScale="77500" lnSpcReduction="20000"/>
          </a:bodyPr>
          <a:lstStyle/>
          <a:p>
            <a:r>
              <a:rPr lang="tr-TR" b="1" dirty="0" smtClean="0"/>
              <a:t>RESİMLİ SORULARDA, ŞIKLARDA YER ALAN </a:t>
            </a:r>
            <a:r>
              <a:rPr lang="tr-TR" b="1" i="1" u="sng" dirty="0" smtClean="0">
                <a:solidFill>
                  <a:srgbClr val="FF0000"/>
                </a:solidFill>
              </a:rPr>
              <a:t>RESİMLERE EN AZ BİRER ANAHTAR KELİME/İFADE VERİP YANINA YAZIYORUZ</a:t>
            </a:r>
            <a:r>
              <a:rPr lang="tr-TR" b="1" i="1" dirty="0" smtClean="0">
                <a:solidFill>
                  <a:srgbClr val="FF0000"/>
                </a:solidFill>
              </a:rPr>
              <a:t>. </a:t>
            </a:r>
            <a:r>
              <a:rPr lang="tr-TR" b="1" dirty="0" smtClean="0"/>
              <a:t>PARÇAYI OKURKEN/TARARKEN ŞIKLARI ELEME YOLUYLA BİZDEN İSTENEN CEVABI BULUYORUZ.</a:t>
            </a:r>
            <a:endParaRPr lang="tr-TR" dirty="0" smtClean="0"/>
          </a:p>
          <a:p>
            <a:r>
              <a:rPr lang="tr-TR" b="1" dirty="0" smtClean="0"/>
              <a:t>Diyelim ki şıklardan birinde bir kütüphane görseli var. Ama sen bir türlü “</a:t>
            </a:r>
            <a:r>
              <a:rPr lang="tr-TR" b="1" dirty="0" err="1" smtClean="0"/>
              <a:t>library</a:t>
            </a:r>
            <a:r>
              <a:rPr lang="tr-TR" b="1" dirty="0" smtClean="0"/>
              <a:t>” kelimesini hatırlayamadın. </a:t>
            </a:r>
            <a:r>
              <a:rPr lang="tr-TR" b="1" dirty="0" smtClean="0">
                <a:solidFill>
                  <a:srgbClr val="FF0000"/>
                </a:solidFill>
              </a:rPr>
              <a:t>İşte çağrışım yapmanın tam zamanı! </a:t>
            </a:r>
            <a:r>
              <a:rPr lang="tr-TR" b="1" dirty="0" err="1" smtClean="0">
                <a:solidFill>
                  <a:srgbClr val="FF0000"/>
                </a:solidFill>
              </a:rPr>
              <a:t>book</a:t>
            </a:r>
            <a:r>
              <a:rPr lang="tr-TR" b="1" dirty="0" smtClean="0">
                <a:solidFill>
                  <a:srgbClr val="FF0000"/>
                </a:solidFill>
              </a:rPr>
              <a:t>, </a:t>
            </a:r>
            <a:r>
              <a:rPr lang="tr-TR" b="1" dirty="0" err="1" smtClean="0">
                <a:solidFill>
                  <a:srgbClr val="FF0000"/>
                </a:solidFill>
              </a:rPr>
              <a:t>read</a:t>
            </a:r>
            <a:r>
              <a:rPr lang="tr-TR" b="1" dirty="0" smtClean="0">
                <a:solidFill>
                  <a:srgbClr val="FF0000"/>
                </a:solidFill>
              </a:rPr>
              <a:t>, </a:t>
            </a:r>
            <a:r>
              <a:rPr lang="tr-TR" b="1" dirty="0" err="1" smtClean="0">
                <a:solidFill>
                  <a:srgbClr val="FF0000"/>
                </a:solidFill>
              </a:rPr>
              <a:t>study</a:t>
            </a:r>
            <a:r>
              <a:rPr lang="tr-TR" b="1" dirty="0" smtClean="0">
                <a:solidFill>
                  <a:srgbClr val="FF0000"/>
                </a:solidFill>
              </a:rPr>
              <a:t>, </a:t>
            </a:r>
            <a:r>
              <a:rPr lang="tr-TR" b="1" dirty="0" err="1" smtClean="0">
                <a:solidFill>
                  <a:srgbClr val="FF0000"/>
                </a:solidFill>
              </a:rPr>
              <a:t>student</a:t>
            </a:r>
            <a:r>
              <a:rPr lang="tr-TR" b="1" dirty="0" smtClean="0">
                <a:solidFill>
                  <a:srgbClr val="FF0000"/>
                </a:solidFill>
              </a:rPr>
              <a:t>, notebook, magazine... Aklına o görselle ilgili gelenlerden, yani o görselle ilgili olabilecek kelimelerden birini seçip yaz. Çünkü bunu yaptığında zihnin istenen bağlantıları kurmaya başlayacak ve arşive bir bakacak. </a:t>
            </a:r>
            <a:r>
              <a:rPr lang="tr-TR" b="1" dirty="0" smtClean="0"/>
              <a:t>Oradan bir yerlerden </a:t>
            </a:r>
            <a:r>
              <a:rPr lang="tr-TR" b="1" dirty="0" err="1" smtClean="0"/>
              <a:t>library</a:t>
            </a:r>
            <a:r>
              <a:rPr lang="tr-TR" b="1" dirty="0" smtClean="0"/>
              <a:t> kelimesini bulup sana getirecek. Sen farkına bile varmayacaksın.</a:t>
            </a:r>
            <a:endParaRPr lang="tr-TR" dirty="0" smtClean="0"/>
          </a:p>
          <a:p>
            <a:pPr>
              <a:buNone/>
            </a:pPr>
            <a:endParaRPr lang="tr-TR"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6" presetID="37"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tr-TR" dirty="0" smtClean="0"/>
              <a:t>     </a:t>
            </a:r>
            <a:r>
              <a:rPr lang="tr-TR" b="1" dirty="0" smtClean="0">
                <a:solidFill>
                  <a:srgbClr val="FF0000"/>
                </a:solidFill>
                <a:latin typeface="Ink Free" pitchFamily="66" charset="0"/>
              </a:rPr>
              <a:t>BOŞLUKLU SORULAR</a:t>
            </a:r>
            <a:endParaRPr lang="tr-TR" b="1" dirty="0">
              <a:solidFill>
                <a:srgbClr val="FF0000"/>
              </a:solidFill>
              <a:latin typeface="Ink Free" pitchFamily="66" charset="0"/>
            </a:endParaRPr>
          </a:p>
        </p:txBody>
      </p:sp>
      <p:sp>
        <p:nvSpPr>
          <p:cNvPr id="2" name="1 İçerik Yer Tutucusu"/>
          <p:cNvSpPr>
            <a:spLocks noGrp="1"/>
          </p:cNvSpPr>
          <p:nvPr>
            <p:ph idx="1"/>
          </p:nvPr>
        </p:nvSpPr>
        <p:spPr>
          <a:xfrm>
            <a:off x="914400" y="1357298"/>
            <a:ext cx="7772400" cy="5500702"/>
          </a:xfrm>
        </p:spPr>
        <p:txBody>
          <a:bodyPr>
            <a:normAutofit fontScale="70000" lnSpcReduction="20000"/>
          </a:bodyPr>
          <a:lstStyle/>
          <a:p>
            <a:endParaRPr lang="tr-TR" b="1" dirty="0" smtClean="0"/>
          </a:p>
          <a:p>
            <a:pPr>
              <a:buNone/>
            </a:pPr>
            <a:r>
              <a:rPr lang="tr-TR" b="1" dirty="0" smtClean="0">
                <a:solidFill>
                  <a:srgbClr val="FF0000"/>
                </a:solidFill>
              </a:rPr>
              <a:t>1)</a:t>
            </a:r>
            <a:r>
              <a:rPr lang="tr-TR" b="1" dirty="0" smtClean="0">
                <a:solidFill>
                  <a:schemeClr val="accent2">
                    <a:lumMod val="40000"/>
                    <a:lumOff val="60000"/>
                  </a:schemeClr>
                </a:solidFill>
              </a:rPr>
              <a:t> *BOŞLUKLU DİYALOG VEYA METİN SORULARINDA, ÖNCE </a:t>
            </a:r>
            <a:r>
              <a:rPr lang="tr-TR" b="1" u="sng" dirty="0" smtClean="0">
                <a:solidFill>
                  <a:schemeClr val="accent2">
                    <a:lumMod val="40000"/>
                    <a:lumOff val="60000"/>
                  </a:schemeClr>
                </a:solidFill>
              </a:rPr>
              <a:t>BOŞLUĞA ODAKLAN</a:t>
            </a:r>
            <a:r>
              <a:rPr lang="tr-TR" b="1" dirty="0" smtClean="0">
                <a:solidFill>
                  <a:schemeClr val="accent2">
                    <a:lumMod val="40000"/>
                    <a:lumOff val="60000"/>
                  </a:schemeClr>
                </a:solidFill>
              </a:rPr>
              <a:t> VE KENDİNE</a:t>
            </a:r>
            <a:endParaRPr lang="tr-TR" dirty="0" smtClean="0">
              <a:solidFill>
                <a:schemeClr val="accent2">
                  <a:lumMod val="40000"/>
                  <a:lumOff val="60000"/>
                </a:schemeClr>
              </a:solidFill>
            </a:endParaRPr>
          </a:p>
          <a:p>
            <a:r>
              <a:rPr lang="tr-TR" b="1" u="dbl" dirty="0" smtClean="0">
                <a:solidFill>
                  <a:schemeClr val="accent2">
                    <a:lumMod val="40000"/>
                    <a:lumOff val="60000"/>
                  </a:schemeClr>
                </a:solidFill>
              </a:rPr>
              <a:t>BOŞLUKTAN ÖNCE NE VAR? </a:t>
            </a:r>
            <a:endParaRPr lang="tr-TR" dirty="0" smtClean="0">
              <a:solidFill>
                <a:schemeClr val="accent2">
                  <a:lumMod val="40000"/>
                  <a:lumOff val="60000"/>
                </a:schemeClr>
              </a:solidFill>
            </a:endParaRPr>
          </a:p>
          <a:p>
            <a:r>
              <a:rPr lang="tr-TR" b="1" u="dbl" dirty="0" smtClean="0">
                <a:solidFill>
                  <a:schemeClr val="accent2">
                    <a:lumMod val="40000"/>
                    <a:lumOff val="60000"/>
                  </a:schemeClr>
                </a:solidFill>
              </a:rPr>
              <a:t>**BOŞLUKTAN SONRA NE VAR?</a:t>
            </a:r>
            <a:r>
              <a:rPr lang="tr-TR" b="1" dirty="0" smtClean="0">
                <a:solidFill>
                  <a:schemeClr val="accent2">
                    <a:lumMod val="40000"/>
                    <a:lumOff val="60000"/>
                  </a:schemeClr>
                </a:solidFill>
              </a:rPr>
              <a:t>	SORULARINI SOR. NEDEN? Çünkü özellikle diyaloglarda işimize yaramayacak ama vaktimizden çalacak çok fazla ifade bulunur.</a:t>
            </a:r>
            <a:endParaRPr lang="tr-TR" dirty="0" smtClean="0">
              <a:solidFill>
                <a:schemeClr val="accent2">
                  <a:lumMod val="40000"/>
                  <a:lumOff val="60000"/>
                </a:schemeClr>
              </a:solidFill>
            </a:endParaRPr>
          </a:p>
          <a:p>
            <a:r>
              <a:rPr lang="tr-TR" b="1" dirty="0" smtClean="0"/>
              <a:t>Zaten diyalog soruları hemen hemen her zaman selamlaşma ile başlar. Selam, nasılsın, , iyiyim, teşekkür ederim, sen nasılsın, hava nasıl, görümcen nasıl, </a:t>
            </a:r>
            <a:r>
              <a:rPr lang="tr-TR" b="1" dirty="0" err="1" smtClean="0"/>
              <a:t>Doblo’yu</a:t>
            </a:r>
            <a:r>
              <a:rPr lang="tr-TR" b="1" dirty="0" smtClean="0"/>
              <a:t> sattın mı? vb.</a:t>
            </a:r>
            <a:endParaRPr lang="tr-TR" dirty="0" smtClean="0"/>
          </a:p>
          <a:p>
            <a:r>
              <a:rPr lang="tr-TR" b="1" dirty="0" smtClean="0"/>
              <a:t>Benzer şekilde iyi dileklerle de biter. Tamam, sevindim, kendine iyi bak, teşekkür ederim, </a:t>
            </a:r>
            <a:r>
              <a:rPr lang="tr-TR" b="1" dirty="0" err="1" smtClean="0"/>
              <a:t>teyzengile</a:t>
            </a:r>
            <a:r>
              <a:rPr lang="tr-TR" b="1" dirty="0" smtClean="0"/>
              <a:t> </a:t>
            </a:r>
            <a:r>
              <a:rPr lang="tr-TR" b="1" dirty="0" smtClean="0"/>
              <a:t>selam </a:t>
            </a:r>
            <a:r>
              <a:rPr lang="tr-TR" b="1" dirty="0" smtClean="0"/>
              <a:t>söyle, o işi </a:t>
            </a:r>
            <a:r>
              <a:rPr lang="tr-TR" b="1" dirty="0" err="1" smtClean="0"/>
              <a:t>bi</a:t>
            </a:r>
            <a:r>
              <a:rPr lang="tr-TR" b="1" dirty="0" smtClean="0"/>
              <a:t> ara konuşuruz, araşalım, görüşelim, </a:t>
            </a:r>
            <a:r>
              <a:rPr lang="tr-TR" b="1" dirty="0" smtClean="0"/>
              <a:t>, bakarız, </a:t>
            </a:r>
            <a:r>
              <a:rPr lang="tr-TR" b="1" dirty="0" smtClean="0"/>
              <a:t>daha sonra görüşürüz, vb.</a:t>
            </a:r>
            <a:endParaRPr lang="tr-TR" dirty="0" smtClean="0"/>
          </a:p>
          <a:p>
            <a:r>
              <a:rPr lang="tr-TR" b="1" dirty="0" smtClean="0">
                <a:solidFill>
                  <a:srgbClr val="FF0000"/>
                </a:solidFill>
              </a:rPr>
              <a:t>Kısacası, diyalogların bu HAP BİLGİ içermeyen kısımları sadece vaktimizi çalmak için vardır. Bu yüzden buraları ilk etapta eleriz ve diyalog veya metnin göbeğine odaklanırız.</a:t>
            </a:r>
            <a:endParaRPr lang="tr-TR" dirty="0" smtClean="0">
              <a:solidFill>
                <a:srgbClr val="FF0000"/>
              </a:solidFill>
            </a:endParaRPr>
          </a:p>
          <a:p>
            <a:endParaRPr lang="tr-TR"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2000"/>
                                        <p:tgtEl>
                                          <p:spTgt spid="2">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2000"/>
                                        <p:tgtEl>
                                          <p:spTgt spid="2">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fade">
                                      <p:cBhvr>
                                        <p:cTn id="24" dur="2000"/>
                                        <p:tgtEl>
                                          <p:spTgt spid="2">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500174"/>
            <a:ext cx="7772400" cy="4572032"/>
          </a:xfrm>
        </p:spPr>
        <p:txBody>
          <a:bodyPr>
            <a:normAutofit/>
          </a:bodyPr>
          <a:lstStyle/>
          <a:p>
            <a:endParaRPr lang="tr-TR" sz="2100" b="1" dirty="0" smtClean="0">
              <a:solidFill>
                <a:srgbClr val="FF0000"/>
              </a:solidFill>
            </a:endParaRPr>
          </a:p>
          <a:p>
            <a:pPr>
              <a:buNone/>
            </a:pPr>
            <a:r>
              <a:rPr lang="tr-TR" sz="2100" b="1" dirty="0" smtClean="0">
                <a:solidFill>
                  <a:srgbClr val="FF0000"/>
                </a:solidFill>
              </a:rPr>
              <a:t>2</a:t>
            </a:r>
            <a:r>
              <a:rPr lang="tr-TR" sz="2100" dirty="0" smtClean="0">
                <a:solidFill>
                  <a:srgbClr val="FF0000"/>
                </a:solidFill>
              </a:rPr>
              <a:t>)   </a:t>
            </a:r>
            <a:r>
              <a:rPr lang="tr-TR" sz="2200" b="1" dirty="0" smtClean="0">
                <a:solidFill>
                  <a:schemeClr val="accent2">
                    <a:lumMod val="60000"/>
                    <a:lumOff val="40000"/>
                  </a:schemeClr>
                </a:solidFill>
              </a:rPr>
              <a:t>***</a:t>
            </a:r>
            <a:r>
              <a:rPr lang="tr-TR" sz="2200" b="1" u="dbl" dirty="0" smtClean="0">
                <a:solidFill>
                  <a:schemeClr val="accent2">
                    <a:lumMod val="60000"/>
                    <a:lumOff val="40000"/>
                  </a:schemeClr>
                </a:solidFill>
              </a:rPr>
              <a:t>K</a:t>
            </a:r>
            <a:r>
              <a:rPr lang="tr-TR" sz="2400" b="1" u="dbl" dirty="0" smtClean="0">
                <a:solidFill>
                  <a:schemeClr val="accent2">
                    <a:lumMod val="60000"/>
                    <a:lumOff val="40000"/>
                  </a:schemeClr>
                </a:solidFill>
              </a:rPr>
              <a:t>İMİ SORUYORSA O KİŞİNİN KONUŞMALARINA ÖNCELİK VER..</a:t>
            </a:r>
            <a:r>
              <a:rPr lang="tr-TR" sz="2400" b="1" dirty="0" smtClean="0">
                <a:solidFill>
                  <a:schemeClr val="accent2">
                    <a:lumMod val="60000"/>
                    <a:lumOff val="40000"/>
                  </a:schemeClr>
                </a:solidFill>
              </a:rPr>
              <a:t> Çünkü sorunun yarısını okuyup sonuca ulaşabilecekken neden tamamını okumakla vakit kaybedesin ki?</a:t>
            </a:r>
            <a:endParaRPr lang="tr-TR" sz="2400" dirty="0" smtClean="0">
              <a:solidFill>
                <a:schemeClr val="accent2">
                  <a:lumMod val="60000"/>
                  <a:lumOff val="40000"/>
                </a:schemeClr>
              </a:solidFill>
            </a:endParaRPr>
          </a:p>
          <a:p>
            <a:endParaRPr lang="tr-TR" sz="2400" dirty="0" smtClean="0"/>
          </a:p>
          <a:p>
            <a:pPr>
              <a:buNone/>
            </a:pPr>
            <a:endParaRPr lang="tr-TR" sz="2100" dirty="0">
              <a:solidFill>
                <a:srgbClr val="FF0000"/>
              </a:solidFill>
            </a:endParaRPr>
          </a:p>
        </p:txBody>
      </p:sp>
      <p:sp>
        <p:nvSpPr>
          <p:cNvPr id="5" name="4 Metin kutusu"/>
          <p:cNvSpPr txBox="1"/>
          <p:nvPr/>
        </p:nvSpPr>
        <p:spPr>
          <a:xfrm>
            <a:off x="1581128" y="2724144"/>
            <a:ext cx="7500990" cy="369332"/>
          </a:xfrm>
          <a:prstGeom prst="rect">
            <a:avLst/>
          </a:prstGeom>
          <a:noFill/>
        </p:spPr>
        <p:txBody>
          <a:bodyPr wrap="square" rtlCol="0">
            <a:spAutoFit/>
          </a:bodyPr>
          <a:lstStyle/>
          <a:p>
            <a:endParaRPr lang="tr-TR" dirty="0"/>
          </a:p>
        </p:txBody>
      </p:sp>
      <p:sp>
        <p:nvSpPr>
          <p:cNvPr id="6" name="5 Metin kutusu"/>
          <p:cNvSpPr txBox="1"/>
          <p:nvPr/>
        </p:nvSpPr>
        <p:spPr>
          <a:xfrm>
            <a:off x="1733528" y="2876544"/>
            <a:ext cx="7500990" cy="369332"/>
          </a:xfrm>
          <a:prstGeom prst="rect">
            <a:avLst/>
          </a:prstGeom>
          <a:noFill/>
        </p:spPr>
        <p:txBody>
          <a:bodyPr wrap="square" rtlCol="0">
            <a:spAutoFit/>
          </a:bodyPr>
          <a:lstStyle/>
          <a:p>
            <a:endParaRPr lang="tr-TR" dirty="0"/>
          </a:p>
        </p:txBody>
      </p:sp>
      <p:sp>
        <p:nvSpPr>
          <p:cNvPr id="7" name="6 Metin kutusu"/>
          <p:cNvSpPr txBox="1"/>
          <p:nvPr/>
        </p:nvSpPr>
        <p:spPr>
          <a:xfrm>
            <a:off x="1885928" y="3028944"/>
            <a:ext cx="7500990" cy="369332"/>
          </a:xfrm>
          <a:prstGeom prst="rect">
            <a:avLst/>
          </a:prstGeom>
          <a:noFill/>
        </p:spPr>
        <p:txBody>
          <a:bodyPr wrap="square" rtlCol="0">
            <a:spAutoFit/>
          </a:bodyPr>
          <a:lstStyle/>
          <a:p>
            <a:endParaRPr lang="tr-TR"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714356"/>
            <a:ext cx="7772400" cy="1000132"/>
          </a:xfrm>
        </p:spPr>
        <p:txBody>
          <a:bodyPr/>
          <a:lstStyle/>
          <a:p>
            <a:r>
              <a:rPr lang="tr-TR" dirty="0" smtClean="0"/>
              <a:t> </a:t>
            </a:r>
            <a:r>
              <a:rPr lang="tr-TR" sz="3200" b="1" dirty="0" smtClean="0">
                <a:solidFill>
                  <a:srgbClr val="FF0000"/>
                </a:solidFill>
                <a:latin typeface="Ink Free" pitchFamily="66" charset="0"/>
              </a:rPr>
              <a:t>DAVET VE ÖNERİLERLE İLGİLİ SORULAR</a:t>
            </a:r>
            <a:endParaRPr lang="tr-TR" sz="3200" b="1" dirty="0">
              <a:solidFill>
                <a:srgbClr val="FF0000"/>
              </a:solidFill>
              <a:latin typeface="Ink Free" pitchFamily="66" charset="0"/>
            </a:endParaRPr>
          </a:p>
        </p:txBody>
      </p:sp>
      <p:sp>
        <p:nvSpPr>
          <p:cNvPr id="3" name="2 İçerik Yer Tutucusu"/>
          <p:cNvSpPr>
            <a:spLocks noGrp="1"/>
          </p:cNvSpPr>
          <p:nvPr>
            <p:ph idx="1"/>
          </p:nvPr>
        </p:nvSpPr>
        <p:spPr>
          <a:xfrm>
            <a:off x="914400" y="1357298"/>
            <a:ext cx="7772400" cy="5072098"/>
          </a:xfrm>
        </p:spPr>
        <p:txBody>
          <a:bodyPr>
            <a:normAutofit fontScale="92500" lnSpcReduction="10000"/>
          </a:bodyPr>
          <a:lstStyle/>
          <a:p>
            <a:endParaRPr lang="tr-TR" sz="2400" b="1" dirty="0" smtClean="0"/>
          </a:p>
          <a:p>
            <a:r>
              <a:rPr lang="tr-TR" sz="2400" b="1" dirty="0" smtClean="0"/>
              <a:t>Eğer soru kökü bizden kişilerin </a:t>
            </a:r>
            <a:r>
              <a:rPr lang="tr-TR" sz="2400" b="1" u="sng" dirty="0" smtClean="0"/>
              <a:t>hangi ifadeyi kullanarak</a:t>
            </a:r>
            <a:r>
              <a:rPr lang="tr-TR" sz="2400" b="1" dirty="0" smtClean="0"/>
              <a:t> davet veya öneriyi ACCEPT veya REFUSE ettiğini bulmamızı istiyorsa veya EXCUSE, EXPLANATION, REASON bilgisini istiyorsa,</a:t>
            </a:r>
            <a:endParaRPr lang="tr-TR" sz="2400" dirty="0" smtClean="0"/>
          </a:p>
          <a:p>
            <a:r>
              <a:rPr lang="tr-TR" sz="2400" b="1" dirty="0" smtClean="0"/>
              <a:t>önce şıkları okuyup farklı olanı bularak doğru cevaba ulaşabiliriz. (HER ZAMAN DEĞİL!)</a:t>
            </a:r>
            <a:endParaRPr lang="tr-TR" sz="2400" dirty="0" smtClean="0"/>
          </a:p>
          <a:p>
            <a:r>
              <a:rPr lang="tr-TR" sz="2400" b="1" dirty="0" smtClean="0">
                <a:solidFill>
                  <a:srgbClr val="FF0000"/>
                </a:solidFill>
              </a:rPr>
              <a:t>Ayrıca her EXCUSE bir REFUSE olsa da, her REFUSE bir EXCUSE olmayabilir. (Her sakallıyı deden sanma cancağızım!!) </a:t>
            </a:r>
          </a:p>
          <a:p>
            <a:pPr>
              <a:buNone/>
            </a:pPr>
            <a:r>
              <a:rPr lang="tr-TR" sz="2400" b="1" dirty="0" smtClean="0">
                <a:solidFill>
                  <a:srgbClr val="FF0000"/>
                </a:solidFill>
              </a:rPr>
              <a:t>Yani; mazeret belirtiyorsa reddetmiştir. Ama reddeden kişi her zaman mazeret belirtmez. </a:t>
            </a:r>
          </a:p>
          <a:p>
            <a:pPr>
              <a:buNone/>
            </a:pPr>
            <a:r>
              <a:rPr lang="tr-TR" sz="2400" b="1" i="1" dirty="0" smtClean="0">
                <a:solidFill>
                  <a:schemeClr val="accent2">
                    <a:lumMod val="40000"/>
                    <a:lumOff val="60000"/>
                  </a:schemeClr>
                </a:solidFill>
              </a:rPr>
              <a:t>Gece gece taktik hazırlıyorum beynim yandı sanırım ama valla kamyon arkası gibi söz </a:t>
            </a:r>
            <a:r>
              <a:rPr lang="tr-TR" sz="2400" b="1" i="1" dirty="0" smtClean="0">
                <a:solidFill>
                  <a:schemeClr val="accent2">
                    <a:lumMod val="40000"/>
                    <a:lumOff val="60000"/>
                  </a:schemeClr>
                </a:solidFill>
              </a:rPr>
              <a:t>yazdım </a:t>
            </a:r>
            <a:r>
              <a:rPr lang="tr-TR" sz="2400" b="1" i="1" dirty="0" smtClean="0">
                <a:solidFill>
                  <a:schemeClr val="accent2">
                    <a:lumMod val="40000"/>
                    <a:lumOff val="60000"/>
                  </a:schemeClr>
                </a:solidFill>
                <a:sym typeface="Wingdings" pitchFamily="2" charset="2"/>
              </a:rPr>
              <a:t></a:t>
            </a:r>
            <a:endParaRPr lang="tr-TR" sz="2400" b="1" i="1" dirty="0" smtClean="0">
              <a:solidFill>
                <a:schemeClr val="accent2">
                  <a:lumMod val="40000"/>
                  <a:lumOff val="60000"/>
                </a:schemeClr>
              </a:solidFill>
            </a:endParaRPr>
          </a:p>
          <a:p>
            <a:pPr>
              <a:buNone/>
            </a:pPr>
            <a:endParaRPr lang="tr-TR" sz="2400" dirty="0" smtClean="0"/>
          </a:p>
          <a:p>
            <a:endParaRPr lang="tr-TR" sz="2400"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57224" y="571480"/>
            <a:ext cx="7772400" cy="1428760"/>
          </a:xfrm>
        </p:spPr>
        <p:txBody>
          <a:bodyPr/>
          <a:lstStyle/>
          <a:p>
            <a:r>
              <a:rPr lang="tr-TR" sz="3200" dirty="0" smtClean="0">
                <a:solidFill>
                  <a:srgbClr val="FF0000"/>
                </a:solidFill>
              </a:rPr>
              <a:t>EN SEVDİĞİNİZ SORU TİPİNDE SIRA..</a:t>
            </a:r>
            <a:br>
              <a:rPr lang="tr-TR" sz="3200" dirty="0" smtClean="0">
                <a:solidFill>
                  <a:srgbClr val="FF0000"/>
                </a:solidFill>
              </a:rPr>
            </a:br>
            <a:r>
              <a:rPr lang="tr-TR" sz="3200" dirty="0" smtClean="0">
                <a:solidFill>
                  <a:srgbClr val="FF0000"/>
                </a:solidFill>
              </a:rPr>
              <a:t>HAZIR MIYIZZZZZ??</a:t>
            </a:r>
            <a:r>
              <a:rPr lang="tr-TR" sz="3200" dirty="0" smtClean="0"/>
              <a:t/>
            </a:r>
            <a:br>
              <a:rPr lang="tr-TR" sz="3200" dirty="0" smtClean="0"/>
            </a:br>
            <a:r>
              <a:rPr lang="tr-TR" sz="3200" dirty="0" smtClean="0"/>
              <a:t/>
            </a:r>
            <a:br>
              <a:rPr lang="tr-TR" sz="3200" dirty="0" smtClean="0"/>
            </a:br>
            <a:endParaRPr lang="tr-TR" sz="3200" b="1" dirty="0">
              <a:solidFill>
                <a:schemeClr val="accent3">
                  <a:lumMod val="60000"/>
                  <a:lumOff val="40000"/>
                </a:schemeClr>
              </a:solidFill>
              <a:latin typeface="Ink Free" pitchFamily="66" charset="0"/>
            </a:endParaRPr>
          </a:p>
        </p:txBody>
      </p:sp>
      <p:sp>
        <p:nvSpPr>
          <p:cNvPr id="3" name="2 Dikdörtgen"/>
          <p:cNvSpPr/>
          <p:nvPr/>
        </p:nvSpPr>
        <p:spPr>
          <a:xfrm>
            <a:off x="714348" y="3286124"/>
            <a:ext cx="7429552" cy="1477328"/>
          </a:xfrm>
          <a:prstGeom prst="rect">
            <a:avLst/>
          </a:prstGeom>
        </p:spPr>
        <p:txBody>
          <a:bodyPr wrap="square">
            <a:spAutoFit/>
          </a:bodyPr>
          <a:lstStyle/>
          <a:p>
            <a:r>
              <a:rPr lang="tr-TR" dirty="0" smtClean="0"/>
              <a:t>Her defasında verilen bilgileri okuyup yine verilen ama şekli şemalı farklı olan başka bilgilerle ilişkilendirmeye çalıştığınız bazen adının çok da tatlı, lezzetli olduğu (pasta, dilim gibi) soru tipi??</a:t>
            </a:r>
            <a:br>
              <a:rPr lang="tr-TR" dirty="0" smtClean="0"/>
            </a:br>
            <a:r>
              <a:rPr lang="tr-TR" dirty="0" smtClean="0"/>
              <a:t>EVEEETTT BİLDİNİZ CANLAR </a:t>
            </a:r>
            <a:r>
              <a:rPr lang="tr-TR" dirty="0" smtClean="0">
                <a:sym typeface="Wingdings" pitchFamily="2" charset="2"/>
              </a:rPr>
              <a:t> </a:t>
            </a:r>
            <a:br>
              <a:rPr lang="tr-TR" dirty="0" smtClean="0">
                <a:sym typeface="Wingdings" pitchFamily="2" charset="2"/>
              </a:rPr>
            </a:br>
            <a:r>
              <a:rPr lang="tr-TR" dirty="0" smtClean="0">
                <a:sym typeface="Wingdings" pitchFamily="2" charset="2"/>
              </a:rPr>
              <a:t>            </a:t>
            </a:r>
            <a:r>
              <a:rPr lang="tr-TR" b="1" dirty="0" smtClean="0">
                <a:solidFill>
                  <a:schemeClr val="accent3">
                    <a:lumMod val="60000"/>
                    <a:lumOff val="40000"/>
                  </a:schemeClr>
                </a:solidFill>
                <a:latin typeface="Ink Free" pitchFamily="66" charset="0"/>
                <a:sym typeface="Wingdings" pitchFamily="2" charset="2"/>
              </a:rPr>
              <a:t>GRAFİK SORULARIIII……</a:t>
            </a:r>
            <a:endParaRPr lang="tr-TR"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142</TotalTime>
  <Words>865</Words>
  <PresentationFormat>Ekran Gösterisi (4:3)</PresentationFormat>
  <Paragraphs>68</Paragraphs>
  <Slides>13</Slides>
  <Notes>1</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Metro</vt:lpstr>
      <vt:lpstr>LGS’de ÇIKACAK İNGİLİZCE SORULARINI 10-10 YAPMAK İÇİN SÜPER TAKTİKLER                             (2.bölüm) mutİş teacher Youtube kanalından da dİnlemeyİ unutma </vt:lpstr>
      <vt:lpstr>             1 METİN, 2 SORU</vt:lpstr>
      <vt:lpstr>METNE DAYALI AÇIK UÇLU SORULAR</vt:lpstr>
      <vt:lpstr>         DURUM SORULARI</vt:lpstr>
      <vt:lpstr>           RESİMLİ SORULAR</vt:lpstr>
      <vt:lpstr>     BOŞLUKLU SORULAR</vt:lpstr>
      <vt:lpstr>Slayt 7</vt:lpstr>
      <vt:lpstr> DAVET VE ÖNERİLERLE İLGİLİ SORULAR</vt:lpstr>
      <vt:lpstr>EN SEVDİĞİNİZ SORU TİPİNDE SIRA.. HAZIR MIYIZZZZZ??  </vt:lpstr>
      <vt:lpstr>PASTA DİLİMİ, GRAFİK, ORAN TABLOSU     vb. İÇEREN SORULAR</vt:lpstr>
      <vt:lpstr>Slayt 11</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LGS’de ÇIKACAK İNGİLİZCE SORULARINI 10-10 YAPMAK İÇİN SÜPER TAKTİKLER                             (2.bölüm) mutİş teacher Youtube kanalından da dİnlemeyİ unutma </dc:title>
  <cp:lastModifiedBy>MUHTEREM</cp:lastModifiedBy>
  <cp:revision>15</cp:revision>
  <dcterms:modified xsi:type="dcterms:W3CDTF">2022-05-09T09:50:26Z</dcterms:modified>
</cp:coreProperties>
</file>