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906000" cy="6858000" type="A4"/>
  <p:notesSz cx="9144000" cy="6858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5" d="100"/>
          <a:sy n="135" d="100"/>
        </p:scale>
        <p:origin x="754" y="53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1FCEE-3F73-44A7-9B7B-5E30C4E165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3FBB4D-3191-4A6B-91FD-017CCEB06A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9FF39A-F3F1-4ABB-855A-C97F6877A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834D-3839-41AC-A40A-C0EC0AC23416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A003C5-88FB-4A9E-8057-F1E2B4A61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14FE6B-0C1E-45A2-AD2A-73A056769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0F2-3E36-4AEB-9509-ED667BE32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33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40783-2E12-4934-97DC-6A348499E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8ECAC7-4774-4187-9413-7B92FFAEFF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C7F4FA-6BD2-4578-AD7A-07E45656B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834D-3839-41AC-A40A-C0EC0AC23416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59370-7094-4582-ABF5-454E2AAD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2D90C-1C19-490B-8287-CC3DF5295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0F2-3E36-4AEB-9509-ED667BE32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13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51B3BF-D766-475C-885C-CEBE87182E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A502A4-EFBD-4CCE-BF4C-D8911BE429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951441-0062-4DE5-AFA4-1CE9EC39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834D-3839-41AC-A40A-C0EC0AC23416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AA9B62-AE9D-43E1-91FE-192E50B7F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764ED-4883-4431-BCA6-5E3B9610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0F2-3E36-4AEB-9509-ED667BE32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844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438C6-7476-4921-917B-B593F5021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84B93-5ADF-4535-96F4-8F337172F7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EDED64-E930-47A0-ADB0-ACB13FC05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834D-3839-41AC-A40A-C0EC0AC23416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C369-47DB-4469-89A2-F165F6D00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757213-7F4D-46C9-9A76-B69BA623E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0F2-3E36-4AEB-9509-ED667BE32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429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582F7-7901-46A5-8BF6-FA74C0A3E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EB00FD-5F7D-4039-A793-EE81D00923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61F38-10E1-4146-9C4D-64510D2BD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834D-3839-41AC-A40A-C0EC0AC23416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ED427-65F3-4219-B2B3-7EE235AC8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828AB-6B89-4D71-AFE9-A166D9873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0F2-3E36-4AEB-9509-ED667BE32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221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F206B-9631-4A26-90DA-3E5CA28B5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8E2564-09AF-42CA-984A-584BA1B129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1CAEE6-D8A5-4614-9A1F-5016D004A4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47726F-CAEA-424F-A4D4-F5EECC202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834D-3839-41AC-A40A-C0EC0AC23416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DCAE5-64CD-47A9-B545-6EC825751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02C8B6-1E83-46B4-BC89-C8DE14DD9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0F2-3E36-4AEB-9509-ED667BE32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667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8C0B8-F932-4C13-8D6F-CEE727022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ADE8E9-93B1-40C7-8CC2-1DC85EC6B9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B139A9-6646-4D18-AD31-89532A4BA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8F5137-D807-417C-A4DE-63E1573B97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DC7E06-E19E-401A-B5D9-BC0F85D57C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5969B6-3A74-4A71-AB6E-85D7AE939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834D-3839-41AC-A40A-C0EC0AC23416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DF9B5C-B18F-4054-95AA-9AE6AB81C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27F37C-DE71-42C3-AA4E-322785D7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0F2-3E36-4AEB-9509-ED667BE32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421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B11F9-A41F-42EF-B186-394EF169C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C7AD02-4E1F-455A-B983-9FC78237A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834D-3839-41AC-A40A-C0EC0AC23416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A0B0C2-5891-4E59-A14A-E720FD10E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6E894D-B674-4FE1-9964-28A54ECB9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0F2-3E36-4AEB-9509-ED667BE32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451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98CA32-DF10-4929-AAAF-1470618B1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834D-3839-41AC-A40A-C0EC0AC23416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EABA60-CCC6-4794-A3DB-A222879B9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C6178A-4226-4137-AC31-33E74C8B0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0F2-3E36-4AEB-9509-ED667BE32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158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FBA3A-45D4-4710-B1BD-52123E644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B420FD-199C-47ED-8332-E055E769AE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C0E14-056F-4E96-8D74-93576EA657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6C0885-AD7F-4A61-A2D8-88499F989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834D-3839-41AC-A40A-C0EC0AC23416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A340D8-5B6E-4312-BA60-DB42C6F31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4650D3-BAC9-4FB7-882C-9B7376E1F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0F2-3E36-4AEB-9509-ED667BE32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614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18D29-D7EA-4D2A-B9B5-0F2803A89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C417AB-B094-4161-A0CA-2C633862A9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4F9748-E73A-47AB-9314-F637791CEA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4F4E93-22A7-4E03-B106-04C1AD2CB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834D-3839-41AC-A40A-C0EC0AC23416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70EE1D-92F2-43A4-B850-6A06DBDD4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4CD44F-030B-44C0-B5F5-67275F5AB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6A0F2-3E36-4AEB-9509-ED667BE32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983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BC4A4C-3ACD-4267-8956-8B0888C20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41D3E7-B6F4-4030-BCA6-EF7BDBF7C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932E4F-7FB7-4D90-9E39-7DDB555B54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6834D-3839-41AC-A40A-C0EC0AC23416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CCA869-11EE-42F4-A57C-8512A9F42B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22DE11-CCAD-4036-8D54-157495FA64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6A0F2-3E36-4AEB-9509-ED667BE32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356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883037-6A38-4673-A8ED-B363675C4293}"/>
              </a:ext>
            </a:extLst>
          </p:cNvPr>
          <p:cNvSpPr txBox="1"/>
          <p:nvPr/>
        </p:nvSpPr>
        <p:spPr>
          <a:xfrm>
            <a:off x="1326445" y="16932"/>
            <a:ext cx="72531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00" b="1" dirty="0"/>
              <a:t>2023-2024 Educational Year Örenşehir Çinkom Secondary School </a:t>
            </a:r>
            <a:r>
              <a:rPr lang="en-US" sz="1100" b="1" dirty="0"/>
              <a:t>1</a:t>
            </a:r>
            <a:r>
              <a:rPr lang="en-US" sz="1100" b="1" baseline="30000" dirty="0"/>
              <a:t>st</a:t>
            </a:r>
            <a:r>
              <a:rPr lang="en-US" sz="1100" b="1" dirty="0"/>
              <a:t> Exam </a:t>
            </a:r>
            <a:r>
              <a:rPr lang="tr-TR" sz="1100" b="1" dirty="0"/>
              <a:t>of </a:t>
            </a:r>
            <a:r>
              <a:rPr lang="en-US" sz="1100" b="1" dirty="0"/>
              <a:t>1</a:t>
            </a:r>
            <a:r>
              <a:rPr lang="en-US" sz="1100" b="1" baseline="30000" dirty="0"/>
              <a:t>st</a:t>
            </a:r>
            <a:r>
              <a:rPr lang="en-US" sz="1100" b="1" dirty="0"/>
              <a:t> Term</a:t>
            </a:r>
            <a:r>
              <a:rPr lang="tr-TR" sz="1100" b="1" dirty="0"/>
              <a:t> </a:t>
            </a:r>
            <a:r>
              <a:rPr lang="en-US" sz="1100" b="1" dirty="0"/>
              <a:t>for</a:t>
            </a:r>
            <a:r>
              <a:rPr lang="tr-TR" sz="1100" b="1" dirty="0"/>
              <a:t> </a:t>
            </a:r>
            <a:r>
              <a:rPr lang="en-US" sz="1100" b="1" dirty="0"/>
              <a:t>5</a:t>
            </a:r>
            <a:r>
              <a:rPr lang="en-US" sz="1100" b="1" baseline="30000" dirty="0"/>
              <a:t>th</a:t>
            </a:r>
            <a:r>
              <a:rPr lang="en-US" sz="1100" b="1" dirty="0"/>
              <a:t> </a:t>
            </a:r>
            <a:r>
              <a:rPr lang="tr-TR" sz="1100" b="1" dirty="0"/>
              <a:t>Grades </a:t>
            </a:r>
            <a:endParaRPr lang="en-US" sz="11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A6DCEF-2A94-43EF-8723-5B3A6D35FCCE}"/>
              </a:ext>
            </a:extLst>
          </p:cNvPr>
          <p:cNvSpPr txBox="1"/>
          <p:nvPr/>
        </p:nvSpPr>
        <p:spPr>
          <a:xfrm>
            <a:off x="293519" y="225776"/>
            <a:ext cx="9358480" cy="26161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1100" dirty="0"/>
              <a:t>Name - Surname:                                                                                                                Class:                                                                     Mark:</a:t>
            </a:r>
            <a:endParaRPr lang="en-US" sz="11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1807990-C26B-4826-8D45-E50EC0F5F796}"/>
              </a:ext>
            </a:extLst>
          </p:cNvPr>
          <p:cNvCxnSpPr>
            <a:cxnSpLocks/>
          </p:cNvCxnSpPr>
          <p:nvPr/>
        </p:nvCxnSpPr>
        <p:spPr>
          <a:xfrm flipH="1">
            <a:off x="4953001" y="478444"/>
            <a:ext cx="19758" cy="627174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2C8FE0F-CF91-4B4A-960A-26F6301C3245}"/>
              </a:ext>
            </a:extLst>
          </p:cNvPr>
          <p:cNvCxnSpPr>
            <a:cxnSpLocks/>
          </p:cNvCxnSpPr>
          <p:nvPr/>
        </p:nvCxnSpPr>
        <p:spPr>
          <a:xfrm flipH="1">
            <a:off x="2424289" y="487386"/>
            <a:ext cx="5644" cy="625772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0FD3A18-7643-4A7F-B4E9-D67CFF482C15}"/>
              </a:ext>
            </a:extLst>
          </p:cNvPr>
          <p:cNvCxnSpPr>
            <a:cxnSpLocks/>
          </p:cNvCxnSpPr>
          <p:nvPr/>
        </p:nvCxnSpPr>
        <p:spPr>
          <a:xfrm>
            <a:off x="7453489" y="487386"/>
            <a:ext cx="0" cy="6257725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24DE3BF-EB94-4E82-B9BC-E3D90139EB2B}"/>
              </a:ext>
            </a:extLst>
          </p:cNvPr>
          <p:cNvSpPr txBox="1"/>
          <p:nvPr/>
        </p:nvSpPr>
        <p:spPr>
          <a:xfrm>
            <a:off x="35448" y="1279535"/>
            <a:ext cx="23342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tr-TR" sz="1000" dirty="0"/>
              <a:t>I am from Britain. I am ……………………...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tr-TR" sz="1000" dirty="0"/>
              <a:t>I am from Japan. I am ……………………….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tr-TR" sz="1000" dirty="0"/>
              <a:t>I am from China. I am ……………………….</a:t>
            </a:r>
          </a:p>
          <a:p>
            <a:endParaRPr lang="tr-TR" sz="1000" dirty="0"/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tr-TR" sz="1000" dirty="0"/>
              <a:t>I am Turkish. I am from ………………….….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tr-TR" sz="1000" dirty="0"/>
              <a:t>I am Russian. I am from …………………....</a:t>
            </a: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tr-TR" sz="1000" dirty="0"/>
              <a:t>I am German. I am from ………………..….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3EDB1A-62B3-4090-BE10-83DD658552B4}"/>
              </a:ext>
            </a:extLst>
          </p:cNvPr>
          <p:cNvSpPr txBox="1"/>
          <p:nvPr/>
        </p:nvSpPr>
        <p:spPr>
          <a:xfrm>
            <a:off x="128169" y="734003"/>
            <a:ext cx="2220409" cy="55399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numCol="2" rtlCol="0">
            <a:spAutoFit/>
          </a:bodyPr>
          <a:lstStyle/>
          <a:p>
            <a:pPr marL="228600" indent="-228600">
              <a:buFont typeface="+mj-lt"/>
              <a:buAutoNum type="alphaLcPeriod"/>
            </a:pPr>
            <a:r>
              <a:rPr lang="tr-TR" sz="1000" dirty="0"/>
              <a:t>Japanese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Chinese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British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Germany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Türkiye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Russia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4D415B-BA60-4520-BAF5-05D8B04E8029}"/>
              </a:ext>
            </a:extLst>
          </p:cNvPr>
          <p:cNvSpPr txBox="1"/>
          <p:nvPr/>
        </p:nvSpPr>
        <p:spPr>
          <a:xfrm>
            <a:off x="2451043" y="498138"/>
            <a:ext cx="2487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b="1" dirty="0"/>
              <a:t>4) Match the sentences.(5x2=10 points)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E34CA9C-DBD4-44F7-9BC0-1759341A6CED}"/>
              </a:ext>
            </a:extLst>
          </p:cNvPr>
          <p:cNvGrpSpPr/>
          <p:nvPr/>
        </p:nvGrpSpPr>
        <p:grpSpPr>
          <a:xfrm>
            <a:off x="2432927" y="1204970"/>
            <a:ext cx="2534470" cy="1767412"/>
            <a:chOff x="2424289" y="818473"/>
            <a:chExt cx="2534470" cy="176741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4F43442-5F54-40CD-8A3C-7EAFB078750C}"/>
                </a:ext>
              </a:extLst>
            </p:cNvPr>
            <p:cNvSpPr txBox="1"/>
            <p:nvPr/>
          </p:nvSpPr>
          <p:spPr>
            <a:xfrm>
              <a:off x="2424289" y="818473"/>
              <a:ext cx="2528711" cy="8617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numCol="1" rtlCol="0">
              <a:spAutoFit/>
            </a:bodyPr>
            <a:lstStyle/>
            <a:p>
              <a:pPr marL="228600" indent="-228600">
                <a:buFont typeface="+mj-lt"/>
                <a:buAutoNum type="alphaLcPeriod"/>
              </a:pPr>
              <a:r>
                <a:rPr lang="tr-TR" sz="1000" dirty="0"/>
                <a:t>What nationality are you?</a:t>
              </a:r>
            </a:p>
            <a:p>
              <a:pPr marL="228600" indent="-228600">
                <a:buFont typeface="+mj-lt"/>
                <a:buAutoNum type="alphaLcPeriod"/>
              </a:pPr>
              <a:r>
                <a:rPr lang="tr-TR" sz="1000" dirty="0"/>
                <a:t>Where do you </a:t>
              </a:r>
              <a:r>
                <a:rPr lang="tr-TR" sz="1000" b="1" dirty="0"/>
                <a:t>study</a:t>
              </a:r>
              <a:r>
                <a:rPr lang="tr-TR" sz="1000" dirty="0"/>
                <a:t>?</a:t>
              </a:r>
            </a:p>
            <a:p>
              <a:pPr marL="228600" indent="-228600">
                <a:buFont typeface="+mj-lt"/>
                <a:buAutoNum type="alphaLcPeriod"/>
              </a:pPr>
              <a:r>
                <a:rPr lang="tr-TR" sz="1000" dirty="0"/>
                <a:t>Where are you </a:t>
              </a:r>
              <a:r>
                <a:rPr lang="tr-TR" sz="1000" b="1" dirty="0"/>
                <a:t>from</a:t>
              </a:r>
              <a:r>
                <a:rPr lang="tr-TR" sz="1000" dirty="0"/>
                <a:t>?</a:t>
              </a:r>
            </a:p>
            <a:p>
              <a:pPr marL="228600" indent="-228600">
                <a:buFont typeface="+mj-lt"/>
                <a:buAutoNum type="alphaLcPeriod"/>
              </a:pPr>
              <a:r>
                <a:rPr lang="tr-TR" sz="1000" dirty="0"/>
                <a:t>What is your </a:t>
              </a:r>
              <a:r>
                <a:rPr lang="tr-TR" sz="1000" b="1" dirty="0"/>
                <a:t>favourite</a:t>
              </a:r>
              <a:r>
                <a:rPr lang="tr-TR" sz="1000" dirty="0"/>
                <a:t> class?</a:t>
              </a:r>
            </a:p>
            <a:p>
              <a:pPr marL="228600" indent="-228600">
                <a:buFont typeface="+mj-lt"/>
                <a:buAutoNum type="alphaLcPeriod"/>
              </a:pPr>
              <a:r>
                <a:rPr lang="tr-TR" sz="1000" dirty="0"/>
                <a:t>How many </a:t>
              </a:r>
              <a:r>
                <a:rPr lang="tr-TR" sz="1000" b="1" dirty="0"/>
                <a:t>languages</a:t>
              </a:r>
              <a:r>
                <a:rPr lang="tr-TR" sz="1000" dirty="0"/>
                <a:t> do you speak?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A0604D0-ED7C-4687-B3BB-F461E6222748}"/>
                </a:ext>
              </a:extLst>
            </p:cNvPr>
            <p:cNvSpPr txBox="1"/>
            <p:nvPr/>
          </p:nvSpPr>
          <p:spPr>
            <a:xfrm>
              <a:off x="2430049" y="1724111"/>
              <a:ext cx="2528710" cy="8617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numCol="1" rtlCol="0">
              <a:spAutoFit/>
            </a:bodyPr>
            <a:lstStyle/>
            <a:p>
              <a:pPr marL="228600" indent="-228600">
                <a:buFont typeface="+mj-lt"/>
                <a:buAutoNum type="arabicPeriod"/>
              </a:pPr>
              <a:r>
                <a:rPr lang="tr-TR" sz="1000" dirty="0"/>
                <a:t>I am </a:t>
              </a:r>
              <a:r>
                <a:rPr lang="tr-TR" sz="1000" b="1" dirty="0"/>
                <a:t>from</a:t>
              </a:r>
              <a:r>
                <a:rPr lang="tr-TR" sz="1000" dirty="0"/>
                <a:t> Germany.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tr-TR" sz="1000" dirty="0"/>
                <a:t>My </a:t>
              </a:r>
              <a:r>
                <a:rPr lang="tr-TR" sz="1000" b="1" dirty="0"/>
                <a:t>favourite</a:t>
              </a:r>
              <a:r>
                <a:rPr lang="tr-TR" sz="1000" dirty="0"/>
                <a:t> class is Maths.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tr-TR" sz="1000" dirty="0"/>
                <a:t>I speak 2 </a:t>
              </a:r>
              <a:r>
                <a:rPr lang="tr-TR" sz="1000" b="1" dirty="0"/>
                <a:t>languages</a:t>
              </a:r>
              <a:r>
                <a:rPr lang="tr-TR" sz="1000" dirty="0"/>
                <a:t>.English and Russian.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tr-TR" sz="1000" dirty="0"/>
                <a:t>I </a:t>
              </a:r>
              <a:r>
                <a:rPr lang="tr-TR" sz="1000" b="1" dirty="0"/>
                <a:t>study</a:t>
              </a:r>
              <a:r>
                <a:rPr lang="tr-TR" sz="1000" dirty="0"/>
                <a:t> at Örenşehir Secondary School.</a:t>
              </a:r>
            </a:p>
            <a:p>
              <a:pPr marL="228600" indent="-228600">
                <a:buFont typeface="+mj-lt"/>
                <a:buAutoNum type="arabicPeriod"/>
              </a:pPr>
              <a:r>
                <a:rPr lang="tr-TR" sz="1000" dirty="0"/>
                <a:t>I am Turkish.</a:t>
              </a:r>
            </a:p>
          </p:txBody>
        </p:sp>
      </p:grpSp>
      <p:pic>
        <p:nvPicPr>
          <p:cNvPr id="1026" name="Picture 2" descr="Science - Free education icons">
            <a:extLst>
              <a:ext uri="{FF2B5EF4-FFF2-40B4-BE49-F238E27FC236}">
                <a16:creationId xmlns:a16="http://schemas.microsoft.com/office/drawing/2014/main" id="{707DFE30-BB76-4B8F-9530-161C9B5B1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46" y="5856037"/>
            <a:ext cx="699593" cy="699591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hysical education Icons &amp; Symbols">
            <a:extLst>
              <a:ext uri="{FF2B5EF4-FFF2-40B4-BE49-F238E27FC236}">
                <a16:creationId xmlns:a16="http://schemas.microsoft.com/office/drawing/2014/main" id="{5FF3A61D-6B41-4442-A128-FFD41476C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96" y="4808835"/>
            <a:ext cx="699595" cy="699593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eography Generic Outline Color icon">
            <a:extLst>
              <a:ext uri="{FF2B5EF4-FFF2-40B4-BE49-F238E27FC236}">
                <a16:creationId xmlns:a16="http://schemas.microsoft.com/office/drawing/2014/main" id="{792006C0-402B-4FB7-B826-C22C521A1C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5" t="5328" r="14058" b="3829"/>
          <a:stretch/>
        </p:blipFill>
        <p:spPr bwMode="auto">
          <a:xfrm>
            <a:off x="106338" y="5856037"/>
            <a:ext cx="538926" cy="691337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athematics Icons &amp; Symbols">
            <a:extLst>
              <a:ext uri="{FF2B5EF4-FFF2-40B4-BE49-F238E27FC236}">
                <a16:creationId xmlns:a16="http://schemas.microsoft.com/office/drawing/2014/main" id="{A251C9BC-20A9-4A0B-BF6D-D28F406E2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144" y="5856037"/>
            <a:ext cx="699593" cy="699593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Music - Free music icons">
            <a:extLst>
              <a:ext uri="{FF2B5EF4-FFF2-40B4-BE49-F238E27FC236}">
                <a16:creationId xmlns:a16="http://schemas.microsoft.com/office/drawing/2014/main" id="{046C4B5A-8B3C-4DB8-9098-8B6FD95B22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144" y="4806425"/>
            <a:ext cx="699593" cy="699593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Painting - Free art icons">
            <a:extLst>
              <a:ext uri="{FF2B5EF4-FFF2-40B4-BE49-F238E27FC236}">
                <a16:creationId xmlns:a16="http://schemas.microsoft.com/office/drawing/2014/main" id="{BC566A0B-EA05-4B15-86EC-B8317CAB6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484" y="4808835"/>
            <a:ext cx="699593" cy="699593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4B31A00-89BC-490A-8CF6-297C5E42CB40}"/>
              </a:ext>
            </a:extLst>
          </p:cNvPr>
          <p:cNvSpPr txBox="1"/>
          <p:nvPr/>
        </p:nvSpPr>
        <p:spPr>
          <a:xfrm>
            <a:off x="10386" y="4009164"/>
            <a:ext cx="25712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b="1" dirty="0"/>
              <a:t>3) Match the words with pictures.(6x3=18p)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1C33D8-48BD-4964-BA96-B63CF1970FBC}"/>
              </a:ext>
            </a:extLst>
          </p:cNvPr>
          <p:cNvSpPr txBox="1"/>
          <p:nvPr/>
        </p:nvSpPr>
        <p:spPr>
          <a:xfrm>
            <a:off x="41767" y="4229578"/>
            <a:ext cx="3129427" cy="707886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28600" indent="-228600">
              <a:buFont typeface="+mj-lt"/>
              <a:buAutoNum type="alphaLcPeriod"/>
            </a:pPr>
            <a:r>
              <a:rPr lang="tr-TR" sz="1000" dirty="0"/>
              <a:t>Physical Education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Maths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Geography</a:t>
            </a:r>
          </a:p>
          <a:p>
            <a:pPr marL="228600" indent="-228600">
              <a:buFont typeface="+mj-lt"/>
              <a:buAutoNum type="alphaLcPeriod"/>
            </a:pPr>
            <a:endParaRPr lang="tr-TR" sz="1000" dirty="0"/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Music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Science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Art</a:t>
            </a:r>
          </a:p>
          <a:p>
            <a:pPr marL="228600" indent="-228600">
              <a:buFont typeface="+mj-lt"/>
              <a:buAutoNum type="alphaLcPeriod"/>
            </a:pPr>
            <a:endParaRPr lang="tr-TR" sz="100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5AD5272-6F8E-47AB-ACCA-4F232EFBF2E9}"/>
              </a:ext>
            </a:extLst>
          </p:cNvPr>
          <p:cNvSpPr/>
          <p:nvPr/>
        </p:nvSpPr>
        <p:spPr>
          <a:xfrm>
            <a:off x="231466" y="5442461"/>
            <a:ext cx="335280" cy="335280"/>
          </a:xfrm>
          <a:prstGeom prst="ellipse">
            <a:avLst/>
          </a:prstGeom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3BC2CB3-7B1D-407E-9DA5-6B1108F65D50}"/>
              </a:ext>
            </a:extLst>
          </p:cNvPr>
          <p:cNvSpPr/>
          <p:nvPr/>
        </p:nvSpPr>
        <p:spPr>
          <a:xfrm>
            <a:off x="1044130" y="5442461"/>
            <a:ext cx="335280" cy="335280"/>
          </a:xfrm>
          <a:prstGeom prst="ellipse">
            <a:avLst/>
          </a:prstGeom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0CDF320-6544-435F-AE4F-BC0672729294}"/>
              </a:ext>
            </a:extLst>
          </p:cNvPr>
          <p:cNvSpPr/>
          <p:nvPr/>
        </p:nvSpPr>
        <p:spPr>
          <a:xfrm>
            <a:off x="1793664" y="5442461"/>
            <a:ext cx="335280" cy="335280"/>
          </a:xfrm>
          <a:prstGeom prst="ellipse">
            <a:avLst/>
          </a:prstGeom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57BECB9A-FFA5-497D-9319-68B736B74417}"/>
              </a:ext>
            </a:extLst>
          </p:cNvPr>
          <p:cNvSpPr/>
          <p:nvPr/>
        </p:nvSpPr>
        <p:spPr>
          <a:xfrm>
            <a:off x="227882" y="6464584"/>
            <a:ext cx="335280" cy="335280"/>
          </a:xfrm>
          <a:prstGeom prst="ellipse">
            <a:avLst/>
          </a:prstGeom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A3C24B1-2CAF-4782-A916-E7358A299FEE}"/>
              </a:ext>
            </a:extLst>
          </p:cNvPr>
          <p:cNvSpPr/>
          <p:nvPr/>
        </p:nvSpPr>
        <p:spPr>
          <a:xfrm>
            <a:off x="1003616" y="6464584"/>
            <a:ext cx="335280" cy="335280"/>
          </a:xfrm>
          <a:prstGeom prst="ellipse">
            <a:avLst/>
          </a:prstGeom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D497419B-1924-4A44-8F98-91FEF695791C}"/>
              </a:ext>
            </a:extLst>
          </p:cNvPr>
          <p:cNvSpPr/>
          <p:nvPr/>
        </p:nvSpPr>
        <p:spPr>
          <a:xfrm>
            <a:off x="1789316" y="6464584"/>
            <a:ext cx="335280" cy="335280"/>
          </a:xfrm>
          <a:prstGeom prst="ellipse">
            <a:avLst/>
          </a:prstGeom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4F06C32-28EF-4F8D-AF2A-814C05011DE4}"/>
              </a:ext>
            </a:extLst>
          </p:cNvPr>
          <p:cNvSpPr txBox="1"/>
          <p:nvPr/>
        </p:nvSpPr>
        <p:spPr>
          <a:xfrm>
            <a:off x="5192" y="500025"/>
            <a:ext cx="25816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b="1" dirty="0"/>
              <a:t>1) Fill in the blanks with letters.(6x3=18p)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CE88DB1-6B1C-45FA-808B-B129A00A7853}"/>
              </a:ext>
            </a:extLst>
          </p:cNvPr>
          <p:cNvCxnSpPr>
            <a:cxnSpLocks/>
          </p:cNvCxnSpPr>
          <p:nvPr/>
        </p:nvCxnSpPr>
        <p:spPr>
          <a:xfrm>
            <a:off x="2581621" y="2098643"/>
            <a:ext cx="2178756" cy="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FE7D1BCA-320E-4AD3-95E9-302B215BC236}"/>
              </a:ext>
            </a:extLst>
          </p:cNvPr>
          <p:cNvCxnSpPr>
            <a:cxnSpLocks/>
          </p:cNvCxnSpPr>
          <p:nvPr/>
        </p:nvCxnSpPr>
        <p:spPr>
          <a:xfrm>
            <a:off x="-3197" y="2471756"/>
            <a:ext cx="242993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01B8F534-6FE8-4BD6-8181-A09CE3F8A64C}"/>
              </a:ext>
            </a:extLst>
          </p:cNvPr>
          <p:cNvCxnSpPr>
            <a:cxnSpLocks/>
          </p:cNvCxnSpPr>
          <p:nvPr/>
        </p:nvCxnSpPr>
        <p:spPr>
          <a:xfrm>
            <a:off x="2433325" y="2977118"/>
            <a:ext cx="253943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65" name="Table 16">
            <a:extLst>
              <a:ext uri="{FF2B5EF4-FFF2-40B4-BE49-F238E27FC236}">
                <a16:creationId xmlns:a16="http://schemas.microsoft.com/office/drawing/2014/main" id="{39BA5897-217D-4D03-A434-3B091E0D56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304249"/>
              </p:ext>
            </p:extLst>
          </p:nvPr>
        </p:nvGraphicFramePr>
        <p:xfrm>
          <a:off x="2627869" y="721759"/>
          <a:ext cx="2022370" cy="487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4474">
                  <a:extLst>
                    <a:ext uri="{9D8B030D-6E8A-4147-A177-3AD203B41FA5}">
                      <a16:colId xmlns:a16="http://schemas.microsoft.com/office/drawing/2014/main" val="2226770507"/>
                    </a:ext>
                  </a:extLst>
                </a:gridCol>
                <a:gridCol w="404474">
                  <a:extLst>
                    <a:ext uri="{9D8B030D-6E8A-4147-A177-3AD203B41FA5}">
                      <a16:colId xmlns:a16="http://schemas.microsoft.com/office/drawing/2014/main" val="3699117085"/>
                    </a:ext>
                  </a:extLst>
                </a:gridCol>
                <a:gridCol w="404474">
                  <a:extLst>
                    <a:ext uri="{9D8B030D-6E8A-4147-A177-3AD203B41FA5}">
                      <a16:colId xmlns:a16="http://schemas.microsoft.com/office/drawing/2014/main" val="2115981165"/>
                    </a:ext>
                  </a:extLst>
                </a:gridCol>
                <a:gridCol w="404474">
                  <a:extLst>
                    <a:ext uri="{9D8B030D-6E8A-4147-A177-3AD203B41FA5}">
                      <a16:colId xmlns:a16="http://schemas.microsoft.com/office/drawing/2014/main" val="2916463822"/>
                    </a:ext>
                  </a:extLst>
                </a:gridCol>
                <a:gridCol w="404474">
                  <a:extLst>
                    <a:ext uri="{9D8B030D-6E8A-4147-A177-3AD203B41FA5}">
                      <a16:colId xmlns:a16="http://schemas.microsoft.com/office/drawing/2014/main" val="343707599"/>
                    </a:ext>
                  </a:extLst>
                </a:gridCol>
              </a:tblGrid>
              <a:tr h="202239">
                <a:tc>
                  <a:txBody>
                    <a:bodyPr/>
                    <a:lstStyle/>
                    <a:p>
                      <a:pPr algn="ctr"/>
                      <a:r>
                        <a:rPr lang="tr-TR" sz="1000" b="0" dirty="0"/>
                        <a:t>1</a:t>
                      </a:r>
                      <a:endParaRPr lang="en-US" sz="10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00" b="0" dirty="0"/>
                        <a:t>2</a:t>
                      </a:r>
                      <a:endParaRPr lang="en-US" sz="10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00" b="0" dirty="0"/>
                        <a:t>3</a:t>
                      </a:r>
                      <a:endParaRPr lang="en-US" sz="10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00" b="0" dirty="0"/>
                        <a:t>4</a:t>
                      </a:r>
                      <a:endParaRPr lang="en-US" sz="10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000" b="0" dirty="0"/>
                        <a:t>5</a:t>
                      </a:r>
                      <a:endParaRPr lang="en-US" sz="10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0096714"/>
                  </a:ext>
                </a:extLst>
              </a:tr>
              <a:tr h="202239"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b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9134922"/>
                  </a:ext>
                </a:extLst>
              </a:tr>
            </a:tbl>
          </a:graphicData>
        </a:graphic>
      </p:graphicFrame>
      <p:pic>
        <p:nvPicPr>
          <p:cNvPr id="1038" name="Picture 14" descr="Experiment - Free education icons">
            <a:extLst>
              <a:ext uri="{FF2B5EF4-FFF2-40B4-BE49-F238E27FC236}">
                <a16:creationId xmlns:a16="http://schemas.microsoft.com/office/drawing/2014/main" id="{DEB7A54A-AE5E-41C8-A50C-2C315D0EC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4" y="3392110"/>
            <a:ext cx="594383" cy="594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hess - Free marketing icons">
            <a:extLst>
              <a:ext uri="{FF2B5EF4-FFF2-40B4-BE49-F238E27FC236}">
                <a16:creationId xmlns:a16="http://schemas.microsoft.com/office/drawing/2014/main" id="{B5977619-51ED-40AB-A398-9C3A3F7CD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949" y="3917090"/>
            <a:ext cx="589122" cy="58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Maths Generic color lineal-color icon">
            <a:extLst>
              <a:ext uri="{FF2B5EF4-FFF2-40B4-BE49-F238E27FC236}">
                <a16:creationId xmlns:a16="http://schemas.microsoft.com/office/drawing/2014/main" id="{64642897-D419-4B6F-9848-9DBC1AA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6" y="2777020"/>
            <a:ext cx="531294" cy="53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4E286AF7-B4A2-41B7-B661-F180ED82BAC5}"/>
              </a:ext>
            </a:extLst>
          </p:cNvPr>
          <p:cNvCxnSpPr>
            <a:cxnSpLocks/>
          </p:cNvCxnSpPr>
          <p:nvPr/>
        </p:nvCxnSpPr>
        <p:spPr>
          <a:xfrm>
            <a:off x="-8098" y="4014808"/>
            <a:ext cx="242993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D3633018-F6D0-458A-9EBB-3839D7A8E425}"/>
              </a:ext>
            </a:extLst>
          </p:cNvPr>
          <p:cNvSpPr txBox="1"/>
          <p:nvPr/>
        </p:nvSpPr>
        <p:spPr>
          <a:xfrm>
            <a:off x="2446140" y="3004997"/>
            <a:ext cx="25012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b="1" dirty="0"/>
              <a:t>5) Complete the letters.(8x3=24p)</a:t>
            </a:r>
          </a:p>
        </p:txBody>
      </p:sp>
      <p:pic>
        <p:nvPicPr>
          <p:cNvPr id="1056" name="Picture 32" descr="Bookstore Icon - Free PNG &amp; SVG 2850958 - Noun Project">
            <a:extLst>
              <a:ext uri="{FF2B5EF4-FFF2-40B4-BE49-F238E27FC236}">
                <a16:creationId xmlns:a16="http://schemas.microsoft.com/office/drawing/2014/main" id="{E6A0AFCD-3B9A-491F-BF9E-DF451C507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932" y="3195713"/>
            <a:ext cx="801852" cy="8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7F968553-18D0-4512-AD84-83900432E9C3}"/>
              </a:ext>
            </a:extLst>
          </p:cNvPr>
          <p:cNvGrpSpPr/>
          <p:nvPr/>
        </p:nvGrpSpPr>
        <p:grpSpPr>
          <a:xfrm>
            <a:off x="2664109" y="3226771"/>
            <a:ext cx="689275" cy="738462"/>
            <a:chOff x="4200860" y="3516923"/>
            <a:chExt cx="689275" cy="738462"/>
          </a:xfrm>
        </p:grpSpPr>
        <p:pic>
          <p:nvPicPr>
            <p:cNvPr id="1060" name="Picture 36" descr="Shop - Free business icons">
              <a:extLst>
                <a:ext uri="{FF2B5EF4-FFF2-40B4-BE49-F238E27FC236}">
                  <a16:creationId xmlns:a16="http://schemas.microsoft.com/office/drawing/2014/main" id="{53EB2E35-F39F-4A6E-B9A7-1A11BAD4D2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0860" y="3756691"/>
              <a:ext cx="689275" cy="4986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D2ECFF0B-EF81-4770-A8C1-0C7610ACB403}"/>
                </a:ext>
              </a:extLst>
            </p:cNvPr>
            <p:cNvGrpSpPr/>
            <p:nvPr/>
          </p:nvGrpSpPr>
          <p:grpSpPr>
            <a:xfrm>
              <a:off x="4352684" y="3516923"/>
              <a:ext cx="393852" cy="319934"/>
              <a:chOff x="4368559" y="3543584"/>
              <a:chExt cx="393852" cy="319934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8351F994-2B69-4661-94D8-FFE45DD5CE6E}"/>
                  </a:ext>
                </a:extLst>
              </p:cNvPr>
              <p:cNvSpPr/>
              <p:nvPr/>
            </p:nvSpPr>
            <p:spPr>
              <a:xfrm>
                <a:off x="4368559" y="3543584"/>
                <a:ext cx="393852" cy="31993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62" name="Picture 38" descr="Medicine - Free medical icons">
                <a:extLst>
                  <a:ext uri="{FF2B5EF4-FFF2-40B4-BE49-F238E27FC236}">
                    <a16:creationId xmlns:a16="http://schemas.microsoft.com/office/drawing/2014/main" id="{65BEB3E7-10E4-44A5-ABF8-3B475ED9003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04166" y="3552238"/>
                <a:ext cx="311280" cy="3112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3E45611-F2E2-490C-8951-0C5A195FBD8E}"/>
              </a:ext>
            </a:extLst>
          </p:cNvPr>
          <p:cNvGrpSpPr/>
          <p:nvPr/>
        </p:nvGrpSpPr>
        <p:grpSpPr>
          <a:xfrm>
            <a:off x="2678630" y="4231080"/>
            <a:ext cx="711148" cy="596776"/>
            <a:chOff x="2555436" y="4801979"/>
            <a:chExt cx="740898" cy="715135"/>
          </a:xfrm>
        </p:grpSpPr>
        <p:pic>
          <p:nvPicPr>
            <p:cNvPr id="1068" name="Picture 44" descr="Office building - Free business icons">
              <a:extLst>
                <a:ext uri="{FF2B5EF4-FFF2-40B4-BE49-F238E27FC236}">
                  <a16:creationId xmlns:a16="http://schemas.microsoft.com/office/drawing/2014/main" id="{9D2B92CF-5C00-48D6-8015-E706A34E17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436" y="4801979"/>
              <a:ext cx="633693" cy="6336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32DB38DA-BE4F-4917-93C3-1F5EA796E880}"/>
                </a:ext>
              </a:extLst>
            </p:cNvPr>
            <p:cNvGrpSpPr/>
            <p:nvPr/>
          </p:nvGrpSpPr>
          <p:grpSpPr>
            <a:xfrm>
              <a:off x="2716028" y="4984103"/>
              <a:ext cx="580306" cy="533011"/>
              <a:chOff x="3581074" y="5391226"/>
              <a:chExt cx="580306" cy="580306"/>
            </a:xfrm>
          </p:grpSpPr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2BB2D31D-1734-4347-9D74-21D48A1763A9}"/>
                  </a:ext>
                </a:extLst>
              </p:cNvPr>
              <p:cNvSpPr/>
              <p:nvPr/>
            </p:nvSpPr>
            <p:spPr>
              <a:xfrm>
                <a:off x="3581074" y="5508428"/>
                <a:ext cx="570579" cy="4351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64" name="Picture 40" descr="Ambulance - Free transport icons">
                <a:extLst>
                  <a:ext uri="{FF2B5EF4-FFF2-40B4-BE49-F238E27FC236}">
                    <a16:creationId xmlns:a16="http://schemas.microsoft.com/office/drawing/2014/main" id="{F59D6D2D-A575-432D-94C6-5D0C4BD548C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81074" y="5391226"/>
                <a:ext cx="580306" cy="5803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20D4F41-D884-4D30-B5CA-C39DE8B4F131}"/>
              </a:ext>
            </a:extLst>
          </p:cNvPr>
          <p:cNvGrpSpPr/>
          <p:nvPr/>
        </p:nvGrpSpPr>
        <p:grpSpPr>
          <a:xfrm>
            <a:off x="2632375" y="5054211"/>
            <a:ext cx="652984" cy="667717"/>
            <a:chOff x="3346829" y="4699079"/>
            <a:chExt cx="689275" cy="677060"/>
          </a:xfrm>
        </p:grpSpPr>
        <p:pic>
          <p:nvPicPr>
            <p:cNvPr id="93" name="Picture 36" descr="Shop - Free business icons">
              <a:extLst>
                <a:ext uri="{FF2B5EF4-FFF2-40B4-BE49-F238E27FC236}">
                  <a16:creationId xmlns:a16="http://schemas.microsoft.com/office/drawing/2014/main" id="{D3066C7F-DA33-480B-91CF-A5E5B17CB4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6829" y="4877445"/>
              <a:ext cx="689275" cy="4986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6D298CCA-2B73-4822-B4E2-D10D6BC46BFF}"/>
                </a:ext>
              </a:extLst>
            </p:cNvPr>
            <p:cNvSpPr/>
            <p:nvPr/>
          </p:nvSpPr>
          <p:spPr>
            <a:xfrm>
              <a:off x="3492037" y="4699079"/>
              <a:ext cx="411640" cy="29318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70" name="Picture 46" descr="Bakery - Free food icons">
              <a:extLst>
                <a:ext uri="{FF2B5EF4-FFF2-40B4-BE49-F238E27FC236}">
                  <a16:creationId xmlns:a16="http://schemas.microsoft.com/office/drawing/2014/main" id="{07C27E42-A44D-43A2-AF5F-9B684D9226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7222" y="4720331"/>
              <a:ext cx="340114" cy="254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72" name="Picture 48" descr="Bus Stop - Free transport icons">
            <a:extLst>
              <a:ext uri="{FF2B5EF4-FFF2-40B4-BE49-F238E27FC236}">
                <a16:creationId xmlns:a16="http://schemas.microsoft.com/office/drawing/2014/main" id="{61A423CC-2BCE-4C3D-9EFD-192A12A1D0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470" y="4187781"/>
            <a:ext cx="658629" cy="658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" name="TextBox 110">
            <a:extLst>
              <a:ext uri="{FF2B5EF4-FFF2-40B4-BE49-F238E27FC236}">
                <a16:creationId xmlns:a16="http://schemas.microsoft.com/office/drawing/2014/main" id="{772A5E16-8E1E-4572-86E3-0B2357036E86}"/>
              </a:ext>
            </a:extLst>
          </p:cNvPr>
          <p:cNvSpPr txBox="1"/>
          <p:nvPr/>
        </p:nvSpPr>
        <p:spPr>
          <a:xfrm>
            <a:off x="2870" y="2479475"/>
            <a:ext cx="25012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b="1" dirty="0"/>
              <a:t>2) Complete the sentences.(2x3=6p)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D4A992A-5B1A-4E4C-921E-83B39D8B99B1}"/>
              </a:ext>
            </a:extLst>
          </p:cNvPr>
          <p:cNvSpPr txBox="1"/>
          <p:nvPr/>
        </p:nvSpPr>
        <p:spPr>
          <a:xfrm>
            <a:off x="525264" y="2863264"/>
            <a:ext cx="18698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/>
              <a:t>Beril enjoys </a:t>
            </a:r>
            <a:r>
              <a:rPr lang="tr-TR" sz="1000" b="1" dirty="0"/>
              <a:t>solving problems </a:t>
            </a:r>
          </a:p>
          <a:p>
            <a:r>
              <a:rPr lang="tr-TR" sz="1000" dirty="0"/>
              <a:t>so she likes …………………..… class.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548AE81-9C65-40FC-B710-20899E7895CC}"/>
              </a:ext>
            </a:extLst>
          </p:cNvPr>
          <p:cNvSpPr txBox="1"/>
          <p:nvPr/>
        </p:nvSpPr>
        <p:spPr>
          <a:xfrm>
            <a:off x="540538" y="3534705"/>
            <a:ext cx="18698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/>
              <a:t>Eren enjoys </a:t>
            </a:r>
            <a:r>
              <a:rPr lang="tr-TR" sz="1000" b="1" dirty="0"/>
              <a:t>doing experiments</a:t>
            </a:r>
          </a:p>
          <a:p>
            <a:r>
              <a:rPr lang="tr-TR" sz="1000" dirty="0"/>
              <a:t>so he likes ……………………... class.</a:t>
            </a:r>
          </a:p>
        </p:txBody>
      </p:sp>
      <p:pic>
        <p:nvPicPr>
          <p:cNvPr id="1074" name="Picture 50">
            <a:extLst>
              <a:ext uri="{FF2B5EF4-FFF2-40B4-BE49-F238E27FC236}">
                <a16:creationId xmlns:a16="http://schemas.microsoft.com/office/drawing/2014/main" id="{E2B46F4C-5E9E-44EE-8ACA-B53ECD3F6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331" y="5046118"/>
            <a:ext cx="757201" cy="68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Rectangle 80">
            <a:extLst>
              <a:ext uri="{FF2B5EF4-FFF2-40B4-BE49-F238E27FC236}">
                <a16:creationId xmlns:a16="http://schemas.microsoft.com/office/drawing/2014/main" id="{90445B0B-02B0-4189-841D-E5ACFD4BF5E5}"/>
              </a:ext>
            </a:extLst>
          </p:cNvPr>
          <p:cNvSpPr/>
          <p:nvPr/>
        </p:nvSpPr>
        <p:spPr>
          <a:xfrm>
            <a:off x="2528452" y="3964450"/>
            <a:ext cx="1147027" cy="218116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" dirty="0"/>
              <a:t>ph_r_m_cy</a:t>
            </a:r>
            <a:endParaRPr lang="en-US" sz="1500" dirty="0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BC7720D-772E-473F-AD2E-F00F3C06DD35}"/>
              </a:ext>
            </a:extLst>
          </p:cNvPr>
          <p:cNvSpPr/>
          <p:nvPr/>
        </p:nvSpPr>
        <p:spPr>
          <a:xfrm>
            <a:off x="3728648" y="3964450"/>
            <a:ext cx="1147027" cy="218116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" dirty="0"/>
              <a:t>bo_k   sh_p</a:t>
            </a:r>
            <a:endParaRPr lang="en-US" sz="1500" dirty="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4E992C9F-79E2-4001-95C4-6696BF62125C}"/>
              </a:ext>
            </a:extLst>
          </p:cNvPr>
          <p:cNvSpPr/>
          <p:nvPr/>
        </p:nvSpPr>
        <p:spPr>
          <a:xfrm>
            <a:off x="2515251" y="4783171"/>
            <a:ext cx="1147027" cy="218116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" dirty="0"/>
              <a:t>h_sp_t_l</a:t>
            </a:r>
            <a:endParaRPr lang="en-US" sz="1500" dirty="0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CE7E970E-33C8-4629-AEEB-8C41B927341E}"/>
              </a:ext>
            </a:extLst>
          </p:cNvPr>
          <p:cNvSpPr/>
          <p:nvPr/>
        </p:nvSpPr>
        <p:spPr>
          <a:xfrm>
            <a:off x="3715447" y="4783171"/>
            <a:ext cx="1147027" cy="218116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" dirty="0"/>
              <a:t>b_s   st_p</a:t>
            </a:r>
            <a:endParaRPr lang="en-US" sz="1500" dirty="0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AA0A2B3E-BBC9-42EF-8EEA-8C798E5AB958}"/>
              </a:ext>
            </a:extLst>
          </p:cNvPr>
          <p:cNvSpPr/>
          <p:nvPr/>
        </p:nvSpPr>
        <p:spPr>
          <a:xfrm>
            <a:off x="2517486" y="5713480"/>
            <a:ext cx="1147027" cy="218116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" dirty="0"/>
              <a:t>b_k_ry</a:t>
            </a:r>
            <a:endParaRPr lang="en-US" sz="1500" dirty="0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D6D5A634-22E5-4B76-97E6-847F9FAF63F3}"/>
              </a:ext>
            </a:extLst>
          </p:cNvPr>
          <p:cNvSpPr/>
          <p:nvPr/>
        </p:nvSpPr>
        <p:spPr>
          <a:xfrm>
            <a:off x="3717682" y="5713480"/>
            <a:ext cx="1147027" cy="218116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" dirty="0"/>
              <a:t>m_sq_e</a:t>
            </a:r>
            <a:endParaRPr lang="en-US" sz="15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7C05FC6-F7C7-44DC-88CF-0C311705CC40}"/>
              </a:ext>
            </a:extLst>
          </p:cNvPr>
          <p:cNvGrpSpPr/>
          <p:nvPr/>
        </p:nvGrpSpPr>
        <p:grpSpPr>
          <a:xfrm>
            <a:off x="2606840" y="5909552"/>
            <a:ext cx="679142" cy="689057"/>
            <a:chOff x="2606840" y="5909552"/>
            <a:chExt cx="679142" cy="689057"/>
          </a:xfrm>
        </p:grpSpPr>
        <p:pic>
          <p:nvPicPr>
            <p:cNvPr id="1076" name="Picture 52" descr="School Icons - Free SVG &amp; PNG School Images - Noun Project">
              <a:extLst>
                <a:ext uri="{FF2B5EF4-FFF2-40B4-BE49-F238E27FC236}">
                  <a16:creationId xmlns:a16="http://schemas.microsoft.com/office/drawing/2014/main" id="{5C8D44D6-C051-49E6-8FFE-A474E05039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6840" y="5919467"/>
              <a:ext cx="679142" cy="679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17311306-05BB-4185-819A-02F50C42DB4A}"/>
                </a:ext>
              </a:extLst>
            </p:cNvPr>
            <p:cNvGrpSpPr/>
            <p:nvPr/>
          </p:nvGrpSpPr>
          <p:grpSpPr>
            <a:xfrm>
              <a:off x="2757219" y="5909552"/>
              <a:ext cx="338183" cy="338183"/>
              <a:chOff x="5680253" y="4036021"/>
              <a:chExt cx="436223" cy="436223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2B232191-0BAB-4C4B-B07A-F377F402FC64}"/>
                  </a:ext>
                </a:extLst>
              </p:cNvPr>
              <p:cNvSpPr/>
              <p:nvPr/>
            </p:nvSpPr>
            <p:spPr>
              <a:xfrm>
                <a:off x="5719448" y="4123327"/>
                <a:ext cx="357833" cy="26161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78" name="Picture 54" descr="Turkey Flag Icon - Free PNG &amp; SVG 2429965 - Noun Project">
                <a:extLst>
                  <a:ext uri="{FF2B5EF4-FFF2-40B4-BE49-F238E27FC236}">
                    <a16:creationId xmlns:a16="http://schemas.microsoft.com/office/drawing/2014/main" id="{6C7FCCCA-5FBA-4890-827D-44CBD7E36DB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80253" y="4036021"/>
                <a:ext cx="436223" cy="4362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080" name="Picture 56" descr="Post office photo3idea_studio Lineal icon">
            <a:extLst>
              <a:ext uri="{FF2B5EF4-FFF2-40B4-BE49-F238E27FC236}">
                <a16:creationId xmlns:a16="http://schemas.microsoft.com/office/drawing/2014/main" id="{9AE1F120-3846-4C6B-A8D8-282EBAD0D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728" y="5970284"/>
            <a:ext cx="577508" cy="57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" name="Rectangle 127">
            <a:extLst>
              <a:ext uri="{FF2B5EF4-FFF2-40B4-BE49-F238E27FC236}">
                <a16:creationId xmlns:a16="http://schemas.microsoft.com/office/drawing/2014/main" id="{403851A9-3642-42F1-BC9E-AD524E64B59E}"/>
              </a:ext>
            </a:extLst>
          </p:cNvPr>
          <p:cNvSpPr/>
          <p:nvPr/>
        </p:nvSpPr>
        <p:spPr>
          <a:xfrm>
            <a:off x="2518291" y="6555217"/>
            <a:ext cx="1147027" cy="218116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" dirty="0"/>
              <a:t>s_ho_l</a:t>
            </a:r>
            <a:endParaRPr lang="en-US" sz="1500" dirty="0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2ABA543B-B4DF-45E3-B9D3-5BE1A8353299}"/>
              </a:ext>
            </a:extLst>
          </p:cNvPr>
          <p:cNvSpPr/>
          <p:nvPr/>
        </p:nvSpPr>
        <p:spPr>
          <a:xfrm>
            <a:off x="3718487" y="6555217"/>
            <a:ext cx="1147027" cy="218116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500" dirty="0"/>
              <a:t>p_st   off_c_</a:t>
            </a:r>
            <a:endParaRPr lang="en-US" sz="15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13ED800-8BFB-407C-ADCD-5988F2AD01F4}"/>
              </a:ext>
            </a:extLst>
          </p:cNvPr>
          <p:cNvSpPr txBox="1"/>
          <p:nvPr/>
        </p:nvSpPr>
        <p:spPr>
          <a:xfrm>
            <a:off x="5001606" y="532679"/>
            <a:ext cx="2487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b="1" dirty="0"/>
              <a:t>6) Answer the questions. (4x3=12 points)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DD2F7CC-245A-4DA4-9238-81810738E1DC}"/>
              </a:ext>
            </a:extLst>
          </p:cNvPr>
          <p:cNvGrpSpPr/>
          <p:nvPr/>
        </p:nvGrpSpPr>
        <p:grpSpPr>
          <a:xfrm>
            <a:off x="4968970" y="841057"/>
            <a:ext cx="2460555" cy="2276821"/>
            <a:chOff x="4972759" y="737624"/>
            <a:chExt cx="2460555" cy="227682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7FF81E7-065B-4E9B-9027-9A9268814872}"/>
                </a:ext>
              </a:extLst>
            </p:cNvPr>
            <p:cNvSpPr/>
            <p:nvPr/>
          </p:nvSpPr>
          <p:spPr>
            <a:xfrm>
              <a:off x="5001001" y="744359"/>
              <a:ext cx="2424246" cy="2260627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6BBABEB5-F7A1-4A3F-B3D4-7EFEC3229F08}"/>
                </a:ext>
              </a:extLst>
            </p:cNvPr>
            <p:cNvGrpSpPr/>
            <p:nvPr/>
          </p:nvGrpSpPr>
          <p:grpSpPr>
            <a:xfrm>
              <a:off x="4972759" y="737624"/>
              <a:ext cx="2460555" cy="2276821"/>
              <a:chOff x="4972759" y="737624"/>
              <a:chExt cx="2460555" cy="2276821"/>
            </a:xfrm>
          </p:grpSpPr>
          <p:pic>
            <p:nvPicPr>
              <p:cNvPr id="73" name="Picture 32" descr="Bookstore Icon - Free PNG &amp; SVG 2850958 - Noun Project">
                <a:extLst>
                  <a:ext uri="{FF2B5EF4-FFF2-40B4-BE49-F238E27FC236}">
                    <a16:creationId xmlns:a16="http://schemas.microsoft.com/office/drawing/2014/main" id="{10BBFCD7-3B5A-4B27-BABB-EE2AB320C51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90057" y="2330694"/>
                <a:ext cx="683751" cy="68375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51EFB09E-5C46-48EC-88AB-F8CE084FC33F}"/>
                  </a:ext>
                </a:extLst>
              </p:cNvPr>
              <p:cNvGrpSpPr/>
              <p:nvPr/>
            </p:nvGrpSpPr>
            <p:grpSpPr>
              <a:xfrm>
                <a:off x="5049930" y="1573715"/>
                <a:ext cx="535506" cy="578019"/>
                <a:chOff x="5049930" y="1596291"/>
                <a:chExt cx="535506" cy="578019"/>
              </a:xfrm>
            </p:grpSpPr>
            <p:pic>
              <p:nvPicPr>
                <p:cNvPr id="77" name="Picture 36" descr="Shop - Free business icons">
                  <a:extLst>
                    <a:ext uri="{FF2B5EF4-FFF2-40B4-BE49-F238E27FC236}">
                      <a16:creationId xmlns:a16="http://schemas.microsoft.com/office/drawing/2014/main" id="{84A968EE-2079-4EB7-9D5E-2197B4A1280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9930" y="1786869"/>
                  <a:ext cx="535506" cy="38744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D2B83683-F94C-402F-8DF2-E270D6EC3B8A}"/>
                    </a:ext>
                  </a:extLst>
                </p:cNvPr>
                <p:cNvGrpSpPr/>
                <p:nvPr/>
              </p:nvGrpSpPr>
              <p:grpSpPr>
                <a:xfrm>
                  <a:off x="5105892" y="1596291"/>
                  <a:ext cx="423153" cy="277969"/>
                  <a:chOff x="4368559" y="3543584"/>
                  <a:chExt cx="393852" cy="319934"/>
                </a:xfrm>
              </p:grpSpPr>
              <p:sp>
                <p:nvSpPr>
                  <p:cNvPr id="79" name="Rectangle 78">
                    <a:extLst>
                      <a:ext uri="{FF2B5EF4-FFF2-40B4-BE49-F238E27FC236}">
                        <a16:creationId xmlns:a16="http://schemas.microsoft.com/office/drawing/2014/main" id="{6C5800E2-6153-40CF-AE97-046BF774AE1C}"/>
                      </a:ext>
                    </a:extLst>
                  </p:cNvPr>
                  <p:cNvSpPr/>
                  <p:nvPr/>
                </p:nvSpPr>
                <p:spPr>
                  <a:xfrm>
                    <a:off x="4368559" y="3543584"/>
                    <a:ext cx="393852" cy="319934"/>
                  </a:xfrm>
                  <a:prstGeom prst="rect">
                    <a:avLst/>
                  </a:prstGeom>
                  <a:solidFill>
                    <a:schemeClr val="bg1"/>
                  </a:solidFill>
                  <a:ln w="31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84" name="Picture 38" descr="Medicine - Free medical icons">
                    <a:extLst>
                      <a:ext uri="{FF2B5EF4-FFF2-40B4-BE49-F238E27FC236}">
                        <a16:creationId xmlns:a16="http://schemas.microsoft.com/office/drawing/2014/main" id="{B202512E-F83E-4844-AED0-68F6F4354D25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404165" y="3552237"/>
                    <a:ext cx="311280" cy="311281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</p:grpSp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DD33BCDC-7AA8-40F4-BE57-52DB44AFB358}"/>
                  </a:ext>
                </a:extLst>
              </p:cNvPr>
              <p:cNvGrpSpPr/>
              <p:nvPr/>
            </p:nvGrpSpPr>
            <p:grpSpPr>
              <a:xfrm>
                <a:off x="5683935" y="1610648"/>
                <a:ext cx="612071" cy="545060"/>
                <a:chOff x="2555436" y="4801979"/>
                <a:chExt cx="740898" cy="715135"/>
              </a:xfrm>
            </p:grpSpPr>
            <p:pic>
              <p:nvPicPr>
                <p:cNvPr id="86" name="Picture 44" descr="Office building - Free business icons">
                  <a:extLst>
                    <a:ext uri="{FF2B5EF4-FFF2-40B4-BE49-F238E27FC236}">
                      <a16:creationId xmlns:a16="http://schemas.microsoft.com/office/drawing/2014/main" id="{09176176-D8B2-438D-82C0-13FA48CDBA5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55436" y="4801979"/>
                  <a:ext cx="633693" cy="63369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87" name="Group 86">
                  <a:extLst>
                    <a:ext uri="{FF2B5EF4-FFF2-40B4-BE49-F238E27FC236}">
                      <a16:creationId xmlns:a16="http://schemas.microsoft.com/office/drawing/2014/main" id="{1F1931E2-E33C-439E-A1D3-3323CF4F5437}"/>
                    </a:ext>
                  </a:extLst>
                </p:cNvPr>
                <p:cNvGrpSpPr/>
                <p:nvPr/>
              </p:nvGrpSpPr>
              <p:grpSpPr>
                <a:xfrm>
                  <a:off x="2716028" y="4984103"/>
                  <a:ext cx="580306" cy="533011"/>
                  <a:chOff x="3581074" y="5391226"/>
                  <a:chExt cx="580306" cy="580306"/>
                </a:xfrm>
              </p:grpSpPr>
              <p:sp>
                <p:nvSpPr>
                  <p:cNvPr id="88" name="Rectangle 87">
                    <a:extLst>
                      <a:ext uri="{FF2B5EF4-FFF2-40B4-BE49-F238E27FC236}">
                        <a16:creationId xmlns:a16="http://schemas.microsoft.com/office/drawing/2014/main" id="{8455D332-BE86-427F-8813-22C292303FED}"/>
                      </a:ext>
                    </a:extLst>
                  </p:cNvPr>
                  <p:cNvSpPr/>
                  <p:nvPr/>
                </p:nvSpPr>
                <p:spPr>
                  <a:xfrm>
                    <a:off x="3581074" y="5508428"/>
                    <a:ext cx="570579" cy="43517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89" name="Picture 40" descr="Ambulance - Free transport icons">
                    <a:extLst>
                      <a:ext uri="{FF2B5EF4-FFF2-40B4-BE49-F238E27FC236}">
                        <a16:creationId xmlns:a16="http://schemas.microsoft.com/office/drawing/2014/main" id="{DDBE8878-EBB2-4213-8C40-AE929B550CC3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581074" y="5391226"/>
                    <a:ext cx="580306" cy="580306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</p:grpSp>
          <p:pic>
            <p:nvPicPr>
              <p:cNvPr id="90" name="Picture 48" descr="Bus Stop - Free transport icons">
                <a:extLst>
                  <a:ext uri="{FF2B5EF4-FFF2-40B4-BE49-F238E27FC236}">
                    <a16:creationId xmlns:a16="http://schemas.microsoft.com/office/drawing/2014/main" id="{E12ECFEA-F424-4754-BDA5-C23B7B89C5F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88500" y="770339"/>
                <a:ext cx="588275" cy="5882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6A2077C3-B544-4B85-9CF7-342299CB7258}"/>
                  </a:ext>
                </a:extLst>
              </p:cNvPr>
              <p:cNvGrpSpPr/>
              <p:nvPr/>
            </p:nvGrpSpPr>
            <p:grpSpPr>
              <a:xfrm>
                <a:off x="6864239" y="1605005"/>
                <a:ext cx="507311" cy="518757"/>
                <a:chOff x="3346829" y="4699079"/>
                <a:chExt cx="689275" cy="677060"/>
              </a:xfrm>
            </p:grpSpPr>
            <p:pic>
              <p:nvPicPr>
                <p:cNvPr id="92" name="Picture 36" descr="Shop - Free business icons">
                  <a:extLst>
                    <a:ext uri="{FF2B5EF4-FFF2-40B4-BE49-F238E27FC236}">
                      <a16:creationId xmlns:a16="http://schemas.microsoft.com/office/drawing/2014/main" id="{85AE3F24-0F4E-436F-A88F-42392F4E8E4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346829" y="4877445"/>
                  <a:ext cx="689275" cy="49869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95" name="Rectangle 94">
                  <a:extLst>
                    <a:ext uri="{FF2B5EF4-FFF2-40B4-BE49-F238E27FC236}">
                      <a16:creationId xmlns:a16="http://schemas.microsoft.com/office/drawing/2014/main" id="{ACE97B15-0F23-42D4-B486-ACBBFB829E4C}"/>
                    </a:ext>
                  </a:extLst>
                </p:cNvPr>
                <p:cNvSpPr/>
                <p:nvPr/>
              </p:nvSpPr>
              <p:spPr>
                <a:xfrm>
                  <a:off x="3492037" y="4699079"/>
                  <a:ext cx="411640" cy="293184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96" name="Picture 46" descr="Bakery - Free food icons">
                  <a:extLst>
                    <a:ext uri="{FF2B5EF4-FFF2-40B4-BE49-F238E27FC236}">
                      <a16:creationId xmlns:a16="http://schemas.microsoft.com/office/drawing/2014/main" id="{F43B08CB-388A-456E-AF6E-A05D3594561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537222" y="4720331"/>
                  <a:ext cx="340114" cy="25449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97" name="Picture 50">
                <a:extLst>
                  <a:ext uri="{FF2B5EF4-FFF2-40B4-BE49-F238E27FC236}">
                    <a16:creationId xmlns:a16="http://schemas.microsoft.com/office/drawing/2014/main" id="{15AD93F7-F6F1-483B-AE52-EE52C14C119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6098" y="837197"/>
                <a:ext cx="556141" cy="4483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C9B38FBB-173F-4693-B1BF-5679270110D2}"/>
                  </a:ext>
                </a:extLst>
              </p:cNvPr>
              <p:cNvGrpSpPr/>
              <p:nvPr/>
            </p:nvGrpSpPr>
            <p:grpSpPr>
              <a:xfrm>
                <a:off x="6845037" y="2418815"/>
                <a:ext cx="588277" cy="579152"/>
                <a:chOff x="2606840" y="5909552"/>
                <a:chExt cx="679142" cy="689057"/>
              </a:xfrm>
            </p:grpSpPr>
            <p:pic>
              <p:nvPicPr>
                <p:cNvPr id="99" name="Picture 52" descr="School Icons - Free SVG &amp; PNG School Images - Noun Project">
                  <a:extLst>
                    <a:ext uri="{FF2B5EF4-FFF2-40B4-BE49-F238E27FC236}">
                      <a16:creationId xmlns:a16="http://schemas.microsoft.com/office/drawing/2014/main" id="{FC1404B7-DD3C-4683-8029-DBB66D04242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06840" y="5919467"/>
                  <a:ext cx="679142" cy="67914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100" name="Group 99">
                  <a:extLst>
                    <a:ext uri="{FF2B5EF4-FFF2-40B4-BE49-F238E27FC236}">
                      <a16:creationId xmlns:a16="http://schemas.microsoft.com/office/drawing/2014/main" id="{23B6DB2D-97FC-46B4-AE7B-ABA496955260}"/>
                    </a:ext>
                  </a:extLst>
                </p:cNvPr>
                <p:cNvGrpSpPr/>
                <p:nvPr/>
              </p:nvGrpSpPr>
              <p:grpSpPr>
                <a:xfrm>
                  <a:off x="2757219" y="5909552"/>
                  <a:ext cx="338183" cy="338183"/>
                  <a:chOff x="5680253" y="4036021"/>
                  <a:chExt cx="436223" cy="436223"/>
                </a:xfrm>
              </p:grpSpPr>
              <p:sp>
                <p:nvSpPr>
                  <p:cNvPr id="101" name="Rectangle 100">
                    <a:extLst>
                      <a:ext uri="{FF2B5EF4-FFF2-40B4-BE49-F238E27FC236}">
                        <a16:creationId xmlns:a16="http://schemas.microsoft.com/office/drawing/2014/main" id="{76CA3030-8C3D-4149-97BD-7E51112E1C72}"/>
                      </a:ext>
                    </a:extLst>
                  </p:cNvPr>
                  <p:cNvSpPr/>
                  <p:nvPr/>
                </p:nvSpPr>
                <p:spPr>
                  <a:xfrm>
                    <a:off x="5719448" y="4123327"/>
                    <a:ext cx="357833" cy="261611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02" name="Picture 54" descr="Turkey Flag Icon - Free PNG &amp; SVG 2429965 - Noun Project">
                    <a:extLst>
                      <a:ext uri="{FF2B5EF4-FFF2-40B4-BE49-F238E27FC236}">
                        <a16:creationId xmlns:a16="http://schemas.microsoft.com/office/drawing/2014/main" id="{F1024BB9-47DD-48AA-A877-1C4B1635850F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2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680253" y="4036021"/>
                    <a:ext cx="436223" cy="436223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</p:grpSp>
          <p:pic>
            <p:nvPicPr>
              <p:cNvPr id="103" name="Picture 56" descr="Post office photo3idea_studio Lineal icon">
                <a:extLst>
                  <a:ext uri="{FF2B5EF4-FFF2-40B4-BE49-F238E27FC236}">
                    <a16:creationId xmlns:a16="http://schemas.microsoft.com/office/drawing/2014/main" id="{6B8E22F7-6AD2-4F97-8EB6-AB0B4920116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23389" y="2392875"/>
                <a:ext cx="564581" cy="5645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2" descr="City Park Icons - Free SVG &amp; PNG City Park Images - Noun Project">
                <a:extLst>
                  <a:ext uri="{FF2B5EF4-FFF2-40B4-BE49-F238E27FC236}">
                    <a16:creationId xmlns:a16="http://schemas.microsoft.com/office/drawing/2014/main" id="{3BB4EAF7-95F8-47B3-8FEE-43262E39864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04975" y="758824"/>
                <a:ext cx="586081" cy="5860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5DC2D351-D155-4710-952E-DF7183EE9637}"/>
                  </a:ext>
                </a:extLst>
              </p:cNvPr>
              <p:cNvGrpSpPr/>
              <p:nvPr/>
            </p:nvGrpSpPr>
            <p:grpSpPr>
              <a:xfrm>
                <a:off x="4972759" y="737624"/>
                <a:ext cx="1325032" cy="607281"/>
                <a:chOff x="4972759" y="737624"/>
                <a:chExt cx="1325032" cy="607281"/>
              </a:xfrm>
            </p:grpSpPr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C74EA35B-D167-4158-8355-1E9E7CB5E1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97791" y="737624"/>
                  <a:ext cx="0" cy="607281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47650F58-DCC9-44FD-B45E-B8D9E1B77ACF}"/>
                    </a:ext>
                  </a:extLst>
                </p:cNvPr>
                <p:cNvCxnSpPr/>
                <p:nvPr/>
              </p:nvCxnSpPr>
              <p:spPr>
                <a:xfrm flipH="1">
                  <a:off x="4972759" y="1344905"/>
                  <a:ext cx="1325032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184A49A0-BE7D-4B13-BFFD-FF74C96F43E0}"/>
                  </a:ext>
                </a:extLst>
              </p:cNvPr>
              <p:cNvGrpSpPr/>
              <p:nvPr/>
            </p:nvGrpSpPr>
            <p:grpSpPr>
              <a:xfrm>
                <a:off x="6844197" y="737624"/>
                <a:ext cx="564808" cy="607281"/>
                <a:chOff x="6844197" y="737624"/>
                <a:chExt cx="564808" cy="607281"/>
              </a:xfrm>
            </p:grpSpPr>
            <p:cxnSp>
              <p:nvCxnSpPr>
                <p:cNvPr id="105" name="Straight Connector 104">
                  <a:extLst>
                    <a:ext uri="{FF2B5EF4-FFF2-40B4-BE49-F238E27FC236}">
                      <a16:creationId xmlns:a16="http://schemas.microsoft.com/office/drawing/2014/main" id="{D42ADAA7-0248-41BC-8D87-C74E98FB46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44197" y="737624"/>
                  <a:ext cx="0" cy="607281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C5FE552E-F9E9-48AA-A05C-6663985D77E5}"/>
                    </a:ext>
                  </a:extLst>
                </p:cNvPr>
                <p:cNvCxnSpPr/>
                <p:nvPr/>
              </p:nvCxnSpPr>
              <p:spPr>
                <a:xfrm>
                  <a:off x="6844197" y="1344905"/>
                  <a:ext cx="564808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78A5FFDC-C940-4CDB-9F60-280DC13AC70E}"/>
                  </a:ext>
                </a:extLst>
              </p:cNvPr>
              <p:cNvGrpSpPr/>
              <p:nvPr/>
            </p:nvGrpSpPr>
            <p:grpSpPr>
              <a:xfrm>
                <a:off x="4999560" y="1548427"/>
                <a:ext cx="1330614" cy="607281"/>
                <a:chOff x="4999560" y="1548427"/>
                <a:chExt cx="1330614" cy="607281"/>
              </a:xfrm>
            </p:grpSpPr>
            <p:cxnSp>
              <p:nvCxnSpPr>
                <p:cNvPr id="116" name="Straight Connector 115">
                  <a:extLst>
                    <a:ext uri="{FF2B5EF4-FFF2-40B4-BE49-F238E27FC236}">
                      <a16:creationId xmlns:a16="http://schemas.microsoft.com/office/drawing/2014/main" id="{DE24978A-DFE9-4E38-86E6-BE8DB366CD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330174" y="1548427"/>
                  <a:ext cx="0" cy="607281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Straight Connector 121">
                  <a:extLst>
                    <a:ext uri="{FF2B5EF4-FFF2-40B4-BE49-F238E27FC236}">
                      <a16:creationId xmlns:a16="http://schemas.microsoft.com/office/drawing/2014/main" id="{30B890DB-12C9-472B-8B15-9B9D4A05A507}"/>
                    </a:ext>
                  </a:extLst>
                </p:cNvPr>
                <p:cNvCxnSpPr/>
                <p:nvPr/>
              </p:nvCxnSpPr>
              <p:spPr>
                <a:xfrm flipH="1" flipV="1">
                  <a:off x="5005142" y="1548427"/>
                  <a:ext cx="1325032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602768A6-5988-4FAC-86BC-C9C41D8B7756}"/>
                    </a:ext>
                  </a:extLst>
                </p:cNvPr>
                <p:cNvCxnSpPr/>
                <p:nvPr/>
              </p:nvCxnSpPr>
              <p:spPr>
                <a:xfrm flipH="1">
                  <a:off x="4999560" y="2155708"/>
                  <a:ext cx="1330614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B5286FFA-5F1F-41F2-8A91-5025A300C819}"/>
                  </a:ext>
                </a:extLst>
              </p:cNvPr>
              <p:cNvGrpSpPr/>
              <p:nvPr/>
            </p:nvGrpSpPr>
            <p:grpSpPr>
              <a:xfrm>
                <a:off x="6816565" y="1569977"/>
                <a:ext cx="607282" cy="608307"/>
                <a:chOff x="6816565" y="1569977"/>
                <a:chExt cx="607282" cy="608307"/>
              </a:xfrm>
            </p:grpSpPr>
            <p:cxnSp>
              <p:nvCxnSpPr>
                <p:cNvPr id="124" name="Straight Connector 123">
                  <a:extLst>
                    <a:ext uri="{FF2B5EF4-FFF2-40B4-BE49-F238E27FC236}">
                      <a16:creationId xmlns:a16="http://schemas.microsoft.com/office/drawing/2014/main" id="{FC567AA5-FAFE-4A59-8B66-AB723E9291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H="1" flipV="1">
                  <a:off x="7120206" y="1266336"/>
                  <a:ext cx="0" cy="607281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Straight Connector 124">
                  <a:extLst>
                    <a:ext uri="{FF2B5EF4-FFF2-40B4-BE49-F238E27FC236}">
                      <a16:creationId xmlns:a16="http://schemas.microsoft.com/office/drawing/2014/main" id="{D805AF29-8E64-4DBC-A350-52DEF550EB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6816565" y="1569977"/>
                  <a:ext cx="1" cy="60830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C0A504E3-7753-48F0-BA48-A57E18F4E658}"/>
                    </a:ext>
                  </a:extLst>
                </p:cNvPr>
                <p:cNvCxnSpPr/>
                <p:nvPr/>
              </p:nvCxnSpPr>
              <p:spPr>
                <a:xfrm>
                  <a:off x="6816565" y="2172640"/>
                  <a:ext cx="607282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7" name="Group 126">
                <a:extLst>
                  <a:ext uri="{FF2B5EF4-FFF2-40B4-BE49-F238E27FC236}">
                    <a16:creationId xmlns:a16="http://schemas.microsoft.com/office/drawing/2014/main" id="{D0CA9CE6-057A-4F76-970C-92E03CF93D74}"/>
                  </a:ext>
                </a:extLst>
              </p:cNvPr>
              <p:cNvGrpSpPr/>
              <p:nvPr/>
            </p:nvGrpSpPr>
            <p:grpSpPr>
              <a:xfrm flipV="1">
                <a:off x="5005142" y="2379062"/>
                <a:ext cx="1325032" cy="607281"/>
                <a:chOff x="4972759" y="737624"/>
                <a:chExt cx="1325032" cy="607281"/>
              </a:xfrm>
            </p:grpSpPr>
            <p:cxnSp>
              <p:nvCxnSpPr>
                <p:cNvPr id="130" name="Straight Connector 129">
                  <a:extLst>
                    <a:ext uri="{FF2B5EF4-FFF2-40B4-BE49-F238E27FC236}">
                      <a16:creationId xmlns:a16="http://schemas.microsoft.com/office/drawing/2014/main" id="{D72D01C9-4125-423F-97C2-6A875AEF5A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97791" y="737624"/>
                  <a:ext cx="0" cy="607281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Straight Connector 130">
                  <a:extLst>
                    <a:ext uri="{FF2B5EF4-FFF2-40B4-BE49-F238E27FC236}">
                      <a16:creationId xmlns:a16="http://schemas.microsoft.com/office/drawing/2014/main" id="{F2CD002F-84C3-495C-92A0-3F192190A407}"/>
                    </a:ext>
                  </a:extLst>
                </p:cNvPr>
                <p:cNvCxnSpPr/>
                <p:nvPr/>
              </p:nvCxnSpPr>
              <p:spPr>
                <a:xfrm flipH="1">
                  <a:off x="4972759" y="1344905"/>
                  <a:ext cx="1325032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Group 131">
                <a:extLst>
                  <a:ext uri="{FF2B5EF4-FFF2-40B4-BE49-F238E27FC236}">
                    <a16:creationId xmlns:a16="http://schemas.microsoft.com/office/drawing/2014/main" id="{47D3B7F7-CEB8-4D1F-AFCE-9AF2199836DB}"/>
                  </a:ext>
                </a:extLst>
              </p:cNvPr>
              <p:cNvGrpSpPr/>
              <p:nvPr/>
            </p:nvGrpSpPr>
            <p:grpSpPr>
              <a:xfrm flipV="1">
                <a:off x="6844197" y="2392875"/>
                <a:ext cx="564808" cy="607281"/>
                <a:chOff x="6844197" y="737624"/>
                <a:chExt cx="564808" cy="607281"/>
              </a:xfrm>
            </p:grpSpPr>
            <p:cxnSp>
              <p:nvCxnSpPr>
                <p:cNvPr id="133" name="Straight Connector 132">
                  <a:extLst>
                    <a:ext uri="{FF2B5EF4-FFF2-40B4-BE49-F238E27FC236}">
                      <a16:creationId xmlns:a16="http://schemas.microsoft.com/office/drawing/2014/main" id="{E0BF6E9C-8D64-4B42-BD92-03D78C1D55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44197" y="737624"/>
                  <a:ext cx="0" cy="607281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Straight Connector 133">
                  <a:extLst>
                    <a:ext uri="{FF2B5EF4-FFF2-40B4-BE49-F238E27FC236}">
                      <a16:creationId xmlns:a16="http://schemas.microsoft.com/office/drawing/2014/main" id="{68B9DC7F-EE64-46AE-8CB3-3F8C231B073F}"/>
                    </a:ext>
                  </a:extLst>
                </p:cNvPr>
                <p:cNvCxnSpPr/>
                <p:nvPr/>
              </p:nvCxnSpPr>
              <p:spPr>
                <a:xfrm>
                  <a:off x="6844197" y="1344905"/>
                  <a:ext cx="564808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7A37433C-341C-4FEA-AEC1-47A34A18BCAE}"/>
                  </a:ext>
                </a:extLst>
              </p:cNvPr>
              <p:cNvSpPr txBox="1"/>
              <p:nvPr/>
            </p:nvSpPr>
            <p:spPr>
              <a:xfrm>
                <a:off x="5029465" y="1315982"/>
                <a:ext cx="139878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1100" spc="300" dirty="0"/>
                  <a:t>Daisy Street</a:t>
                </a:r>
                <a:endParaRPr lang="en-US" sz="1100" spc="300" dirty="0"/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6E2B27E8-D85B-4738-9498-48FE4D33DCC4}"/>
                  </a:ext>
                </a:extLst>
              </p:cNvPr>
              <p:cNvSpPr txBox="1"/>
              <p:nvPr/>
            </p:nvSpPr>
            <p:spPr>
              <a:xfrm>
                <a:off x="5090660" y="2136345"/>
                <a:ext cx="139878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1100" spc="300" dirty="0"/>
                  <a:t>Rose Street</a:t>
                </a:r>
                <a:endParaRPr lang="en-US" sz="1100" spc="300" dirty="0"/>
              </a:p>
            </p:txBody>
          </p:sp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F8AF022C-FEB4-4F58-A9D0-5338949ABDC2}"/>
                  </a:ext>
                </a:extLst>
              </p:cNvPr>
              <p:cNvSpPr txBox="1"/>
              <p:nvPr/>
            </p:nvSpPr>
            <p:spPr>
              <a:xfrm rot="5400000">
                <a:off x="5645453" y="1678643"/>
                <a:ext cx="192034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1100" spc="600" dirty="0"/>
                  <a:t>Bridge Road</a:t>
                </a:r>
                <a:endParaRPr lang="en-US" sz="1100" spc="600" dirty="0"/>
              </a:p>
            </p:txBody>
          </p:sp>
        </p:grpSp>
      </p:grpSp>
      <p:sp>
        <p:nvSpPr>
          <p:cNvPr id="53" name="Arrow: Down 52">
            <a:extLst>
              <a:ext uri="{FF2B5EF4-FFF2-40B4-BE49-F238E27FC236}">
                <a16:creationId xmlns:a16="http://schemas.microsoft.com/office/drawing/2014/main" id="{40F3BC91-229F-4BE0-86A1-3C01F60DA969}"/>
              </a:ext>
            </a:extLst>
          </p:cNvPr>
          <p:cNvSpPr/>
          <p:nvPr/>
        </p:nvSpPr>
        <p:spPr>
          <a:xfrm rot="10800000">
            <a:off x="6478310" y="2676324"/>
            <a:ext cx="231000" cy="239169"/>
          </a:xfrm>
          <a:prstGeom prst="downArrow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16E76FD-06D6-42EA-ABE5-A32BCBB70D09}"/>
              </a:ext>
            </a:extLst>
          </p:cNvPr>
          <p:cNvSpPr txBox="1"/>
          <p:nvPr/>
        </p:nvSpPr>
        <p:spPr>
          <a:xfrm>
            <a:off x="6255080" y="2913947"/>
            <a:ext cx="740981" cy="204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30" dirty="0"/>
              <a:t>You are here</a:t>
            </a:r>
            <a:endParaRPr lang="en-US" sz="730" dirty="0"/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A661EF7C-D32C-4CB3-93AB-C4F3F162897B}"/>
              </a:ext>
            </a:extLst>
          </p:cNvPr>
          <p:cNvSpPr txBox="1"/>
          <p:nvPr/>
        </p:nvSpPr>
        <p:spPr>
          <a:xfrm>
            <a:off x="4971323" y="3196337"/>
            <a:ext cx="2460555" cy="3631763"/>
          </a:xfrm>
          <a:prstGeom prst="rect">
            <a:avLst/>
          </a:prstGeom>
          <a:noFill/>
          <a:ln w="3175">
            <a:noFill/>
          </a:ln>
        </p:spPr>
        <p:txBody>
          <a:bodyPr wrap="square" numCol="1" rtlCol="0">
            <a:spAutoFit/>
          </a:bodyPr>
          <a:lstStyle/>
          <a:p>
            <a:r>
              <a:rPr lang="tr-TR" sz="1000" b="1" dirty="0"/>
              <a:t>A.   Nil: </a:t>
            </a:r>
            <a:r>
              <a:rPr lang="tr-TR" sz="1000" dirty="0"/>
              <a:t>Hi! How can I go to the </a:t>
            </a:r>
            <a:r>
              <a:rPr lang="tr-TR" sz="1000" u="sng" dirty="0"/>
              <a:t>pharmacy</a:t>
            </a:r>
            <a:r>
              <a:rPr lang="tr-TR" sz="1000" dirty="0"/>
              <a:t>?</a:t>
            </a:r>
          </a:p>
          <a:p>
            <a:r>
              <a:rPr lang="tr-TR" sz="1000" dirty="0"/>
              <a:t>       </a:t>
            </a:r>
            <a:r>
              <a:rPr lang="tr-TR" sz="1000" b="1" dirty="0"/>
              <a:t>Can: </a:t>
            </a:r>
            <a:r>
              <a:rPr lang="tr-TR" sz="1000" dirty="0"/>
              <a:t>………………………………………………….….</a:t>
            </a:r>
          </a:p>
          <a:p>
            <a:r>
              <a:rPr lang="tr-TR" sz="1000" dirty="0"/>
              <a:t>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  <a:p>
            <a:endParaRPr lang="tr-TR" sz="1000" dirty="0"/>
          </a:p>
          <a:p>
            <a:r>
              <a:rPr lang="tr-TR" sz="1000" b="1" dirty="0"/>
              <a:t>B.    Büşra: </a:t>
            </a:r>
            <a:r>
              <a:rPr lang="tr-TR" sz="1000" dirty="0"/>
              <a:t>Hi! How can I go to the </a:t>
            </a:r>
            <a:r>
              <a:rPr lang="tr-TR" sz="1000" u="sng" dirty="0"/>
              <a:t>mosque</a:t>
            </a:r>
            <a:r>
              <a:rPr lang="tr-TR" sz="1000" dirty="0"/>
              <a:t>?</a:t>
            </a:r>
          </a:p>
          <a:p>
            <a:r>
              <a:rPr lang="tr-TR" sz="1000" dirty="0"/>
              <a:t>        </a:t>
            </a:r>
            <a:r>
              <a:rPr lang="tr-TR" sz="1000" b="1" dirty="0"/>
              <a:t>Emre: </a:t>
            </a:r>
            <a:r>
              <a:rPr lang="tr-TR" sz="1000" dirty="0"/>
              <a:t>…………………………………………………</a:t>
            </a:r>
          </a:p>
          <a:p>
            <a:r>
              <a:rPr lang="tr-TR" sz="1000" dirty="0"/>
              <a:t>.....................................................................................................................................................................................................................</a:t>
            </a:r>
          </a:p>
          <a:p>
            <a:endParaRPr lang="tr-TR" sz="1000" dirty="0"/>
          </a:p>
          <a:p>
            <a:r>
              <a:rPr lang="tr-TR" sz="1000" b="1" dirty="0"/>
              <a:t>C.   Ece: </a:t>
            </a:r>
            <a:r>
              <a:rPr lang="tr-TR" sz="1000" dirty="0"/>
              <a:t>Hi! How can I go to the </a:t>
            </a:r>
            <a:r>
              <a:rPr lang="tr-TR" sz="1000" u="sng" dirty="0"/>
              <a:t>book shop</a:t>
            </a:r>
            <a:r>
              <a:rPr lang="tr-TR" sz="1000" dirty="0"/>
              <a:t>?</a:t>
            </a:r>
          </a:p>
          <a:p>
            <a:r>
              <a:rPr lang="tr-TR" sz="1000" dirty="0"/>
              <a:t>       </a:t>
            </a:r>
            <a:r>
              <a:rPr lang="tr-TR" sz="1000" b="1" dirty="0"/>
              <a:t>Anıl: </a:t>
            </a:r>
            <a:r>
              <a:rPr lang="tr-TR" sz="1000" dirty="0"/>
              <a:t>…………………………………………………….</a:t>
            </a:r>
          </a:p>
          <a:p>
            <a:r>
              <a:rPr lang="tr-TR" sz="1000" dirty="0"/>
              <a:t>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  <a:p>
            <a:endParaRPr lang="tr-TR" sz="1000" dirty="0"/>
          </a:p>
          <a:p>
            <a:r>
              <a:rPr lang="tr-TR" sz="1000" b="1" dirty="0"/>
              <a:t>D.   Ali: </a:t>
            </a:r>
            <a:r>
              <a:rPr lang="tr-TR" sz="1000" dirty="0"/>
              <a:t>Hi! How can I go to the </a:t>
            </a:r>
            <a:r>
              <a:rPr lang="tr-TR" sz="1000" u="sng" dirty="0"/>
              <a:t>park</a:t>
            </a:r>
            <a:r>
              <a:rPr lang="tr-TR" sz="1000" dirty="0"/>
              <a:t>?</a:t>
            </a:r>
          </a:p>
          <a:p>
            <a:r>
              <a:rPr lang="tr-TR" sz="1000" dirty="0"/>
              <a:t>       </a:t>
            </a:r>
            <a:r>
              <a:rPr lang="tr-TR" sz="1000" b="1" dirty="0"/>
              <a:t>Cemre:</a:t>
            </a:r>
            <a:r>
              <a:rPr lang="tr-TR" sz="1000" dirty="0"/>
              <a:t>………………………………………………….</a:t>
            </a:r>
          </a:p>
          <a:p>
            <a:r>
              <a:rPr lang="tr-TR" sz="1000" dirty="0"/>
              <a:t>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</p:txBody>
      </p:sp>
      <p:pic>
        <p:nvPicPr>
          <p:cNvPr id="18" name="Picture 4" descr="hopscotch Icon - Free PNG &amp; SVG 1258158 - Noun Project">
            <a:extLst>
              <a:ext uri="{FF2B5EF4-FFF2-40B4-BE49-F238E27FC236}">
                <a16:creationId xmlns:a16="http://schemas.microsoft.com/office/drawing/2014/main" id="{FCFC53D2-F500-4C73-B0A8-F8E2C566A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910" y="2795100"/>
            <a:ext cx="863342" cy="863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Jump rope - Free people icons">
            <a:extLst>
              <a:ext uri="{FF2B5EF4-FFF2-40B4-BE49-F238E27FC236}">
                <a16:creationId xmlns:a16="http://schemas.microsoft.com/office/drawing/2014/main" id="{F1615D9D-347D-432E-83D7-A292DC3B6D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372" y="4825100"/>
            <a:ext cx="753540" cy="753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2" descr="Gossipville - Anglozine">
            <a:extLst>
              <a:ext uri="{FF2B5EF4-FFF2-40B4-BE49-F238E27FC236}">
                <a16:creationId xmlns:a16="http://schemas.microsoft.com/office/drawing/2014/main" id="{97EB57D5-243D-4F24-9C16-7873D9657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114" y="1824513"/>
            <a:ext cx="1107422" cy="75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8" descr="Table tennis Icons &amp; Symbols">
            <a:extLst>
              <a:ext uri="{FF2B5EF4-FFF2-40B4-BE49-F238E27FC236}">
                <a16:creationId xmlns:a16="http://schemas.microsoft.com/office/drawing/2014/main" id="{13B73FBB-8C0F-4D13-A530-7A45F98DFF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762" y="5789135"/>
            <a:ext cx="631006" cy="63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0" descr="Running horse with racer and saddle outline - Free animals icons">
            <a:extLst>
              <a:ext uri="{FF2B5EF4-FFF2-40B4-BE49-F238E27FC236}">
                <a16:creationId xmlns:a16="http://schemas.microsoft.com/office/drawing/2014/main" id="{B67E85FC-7627-4009-BD12-84D386CB9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911" y="1668772"/>
            <a:ext cx="1047257" cy="1047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Riding Bicycle - Free transport icons">
            <a:extLst>
              <a:ext uri="{FF2B5EF4-FFF2-40B4-BE49-F238E27FC236}">
                <a16:creationId xmlns:a16="http://schemas.microsoft.com/office/drawing/2014/main" id="{CE37B301-7F6D-490B-ABA4-A0BCAD0A02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177" y="5919467"/>
            <a:ext cx="728220" cy="728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Fishing - Free hobbies and free time icons">
            <a:extLst>
              <a:ext uri="{FF2B5EF4-FFF2-40B4-BE49-F238E27FC236}">
                <a16:creationId xmlns:a16="http://schemas.microsoft.com/office/drawing/2014/main" id="{7B13D3EC-5ED4-48DA-9415-034DC0828D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8211" y="3889029"/>
            <a:ext cx="657403" cy="65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Puzzle icon - download free icons">
            <a:extLst>
              <a:ext uri="{FF2B5EF4-FFF2-40B4-BE49-F238E27FC236}">
                <a16:creationId xmlns:a16="http://schemas.microsoft.com/office/drawing/2014/main" id="{63B53A83-B1F1-4958-9D86-9583D15323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7" r="7853"/>
          <a:stretch/>
        </p:blipFill>
        <p:spPr bwMode="auto">
          <a:xfrm>
            <a:off x="9220030" y="5713480"/>
            <a:ext cx="667786" cy="79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2" descr="The picture for the word «Blind man's buff, Playing» - Word Associations  Network">
            <a:extLst>
              <a:ext uri="{FF2B5EF4-FFF2-40B4-BE49-F238E27FC236}">
                <a16:creationId xmlns:a16="http://schemas.microsoft.com/office/drawing/2014/main" id="{5A4CACB1-EB06-4B0D-8FE6-2EA4BF830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911" y="2730690"/>
            <a:ext cx="885885" cy="90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EEF4969E-141F-44DF-A42D-DB057B035C3D}"/>
              </a:ext>
            </a:extLst>
          </p:cNvPr>
          <p:cNvGrpSpPr/>
          <p:nvPr/>
        </p:nvGrpSpPr>
        <p:grpSpPr>
          <a:xfrm>
            <a:off x="9017430" y="4837475"/>
            <a:ext cx="815901" cy="708436"/>
            <a:chOff x="9470555" y="4907817"/>
            <a:chExt cx="1095548" cy="785075"/>
          </a:xfrm>
        </p:grpSpPr>
        <p:pic>
          <p:nvPicPr>
            <p:cNvPr id="41" name="Picture 36" descr="hide and seek Icon - Free PNG &amp; SVG 681878 - Noun Project">
              <a:extLst>
                <a:ext uri="{FF2B5EF4-FFF2-40B4-BE49-F238E27FC236}">
                  <a16:creationId xmlns:a16="http://schemas.microsoft.com/office/drawing/2014/main" id="{4ABDE4F9-451F-41B0-8867-69E16231C2C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249" r="23046" b="27512"/>
            <a:stretch/>
          </p:blipFill>
          <p:spPr bwMode="auto">
            <a:xfrm>
              <a:off x="9470555" y="5034631"/>
              <a:ext cx="1095548" cy="658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Speech Bubble: Oval 41">
              <a:extLst>
                <a:ext uri="{FF2B5EF4-FFF2-40B4-BE49-F238E27FC236}">
                  <a16:creationId xmlns:a16="http://schemas.microsoft.com/office/drawing/2014/main" id="{86C1976D-E562-4E3F-937E-BC125A0D4654}"/>
                </a:ext>
              </a:extLst>
            </p:cNvPr>
            <p:cNvSpPr/>
            <p:nvPr/>
          </p:nvSpPr>
          <p:spPr>
            <a:xfrm>
              <a:off x="9560134" y="4907817"/>
              <a:ext cx="706238" cy="221687"/>
            </a:xfrm>
            <a:prstGeom prst="wedgeEllipseCallou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700" b="1" dirty="0"/>
                <a:t>1,2,3</a:t>
              </a:r>
              <a:endParaRPr lang="en-US" sz="700" b="1" dirty="0"/>
            </a:p>
          </p:txBody>
        </p:sp>
      </p:grpSp>
      <p:pic>
        <p:nvPicPr>
          <p:cNvPr id="56" name="Picture 38" descr="Tent - Free nature icons">
            <a:extLst>
              <a:ext uri="{FF2B5EF4-FFF2-40B4-BE49-F238E27FC236}">
                <a16:creationId xmlns:a16="http://schemas.microsoft.com/office/drawing/2014/main" id="{1CA1AB44-B085-40BE-98BE-D4347A5B95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2038" y="3673103"/>
            <a:ext cx="949374" cy="949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" name="TextBox 146">
            <a:extLst>
              <a:ext uri="{FF2B5EF4-FFF2-40B4-BE49-F238E27FC236}">
                <a16:creationId xmlns:a16="http://schemas.microsoft.com/office/drawing/2014/main" id="{9EB4E7ED-03E3-49E3-9BEE-F7C91CAD667B}"/>
              </a:ext>
            </a:extLst>
          </p:cNvPr>
          <p:cNvSpPr txBox="1"/>
          <p:nvPr/>
        </p:nvSpPr>
        <p:spPr>
          <a:xfrm>
            <a:off x="7405217" y="488457"/>
            <a:ext cx="2401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b="1" dirty="0"/>
              <a:t>7) Match the words. (12x1=12 points)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C3CCBC33-58EA-457F-B7F6-B58128E70AEC}"/>
              </a:ext>
            </a:extLst>
          </p:cNvPr>
          <p:cNvSpPr txBox="1"/>
          <p:nvPr/>
        </p:nvSpPr>
        <p:spPr>
          <a:xfrm>
            <a:off x="7455846" y="769553"/>
            <a:ext cx="2436182" cy="10156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numCol="2" rtlCol="0">
            <a:spAutoFit/>
          </a:bodyPr>
          <a:lstStyle/>
          <a:p>
            <a:pPr marL="228600" indent="-228600">
              <a:buFont typeface="+mj-lt"/>
              <a:buAutoNum type="alphaLcPeriod"/>
            </a:pPr>
            <a:r>
              <a:rPr lang="tr-TR" sz="1000" dirty="0"/>
              <a:t>fishing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chess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puzzle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camping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hopscotch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hide and seek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table tennis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ride a horse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skip a rope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ride a bike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blind man’s buff</a:t>
            </a:r>
          </a:p>
          <a:p>
            <a:pPr marL="228600" indent="-228600">
              <a:buFont typeface="+mj-lt"/>
              <a:buAutoNum type="alphaLcPeriod"/>
            </a:pPr>
            <a:r>
              <a:rPr lang="tr-TR" sz="1000" dirty="0"/>
              <a:t>Chinese whispers</a:t>
            </a:r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BDC171BA-9300-45AA-B55D-40D94BD7BC13}"/>
              </a:ext>
            </a:extLst>
          </p:cNvPr>
          <p:cNvSpPr/>
          <p:nvPr/>
        </p:nvSpPr>
        <p:spPr>
          <a:xfrm>
            <a:off x="7524149" y="2308060"/>
            <a:ext cx="327391" cy="327391"/>
          </a:xfrm>
          <a:prstGeom prst="ellips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DC1121B8-9BC8-4A65-AAC3-168D93D8CAB0}"/>
              </a:ext>
            </a:extLst>
          </p:cNvPr>
          <p:cNvSpPr/>
          <p:nvPr/>
        </p:nvSpPr>
        <p:spPr>
          <a:xfrm>
            <a:off x="9545638" y="2281717"/>
            <a:ext cx="327391" cy="327391"/>
          </a:xfrm>
          <a:prstGeom prst="ellips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58203E15-47CF-422C-976A-4FA9820C2133}"/>
              </a:ext>
            </a:extLst>
          </p:cNvPr>
          <p:cNvSpPr/>
          <p:nvPr/>
        </p:nvSpPr>
        <p:spPr>
          <a:xfrm>
            <a:off x="9545638" y="3048834"/>
            <a:ext cx="327391" cy="327391"/>
          </a:xfrm>
          <a:prstGeom prst="ellips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382CE7DC-0E3B-4CD9-B757-C3DC9CF7B33B}"/>
              </a:ext>
            </a:extLst>
          </p:cNvPr>
          <p:cNvSpPr/>
          <p:nvPr/>
        </p:nvSpPr>
        <p:spPr>
          <a:xfrm>
            <a:off x="7485521" y="3087522"/>
            <a:ext cx="327391" cy="327391"/>
          </a:xfrm>
          <a:prstGeom prst="ellips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09C92F1B-39FD-4579-B0ED-8A362CCFFC29}"/>
              </a:ext>
            </a:extLst>
          </p:cNvPr>
          <p:cNvSpPr/>
          <p:nvPr/>
        </p:nvSpPr>
        <p:spPr>
          <a:xfrm>
            <a:off x="7581761" y="4363776"/>
            <a:ext cx="327391" cy="327391"/>
          </a:xfrm>
          <a:prstGeom prst="ellips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BE6E24FD-F911-4D0B-B34A-4D63F2EA8F1E}"/>
              </a:ext>
            </a:extLst>
          </p:cNvPr>
          <p:cNvSpPr/>
          <p:nvPr/>
        </p:nvSpPr>
        <p:spPr>
          <a:xfrm>
            <a:off x="8547270" y="4388938"/>
            <a:ext cx="327391" cy="327391"/>
          </a:xfrm>
          <a:prstGeom prst="ellips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BF29074A-C349-4E2E-B28E-C68AEBF835E3}"/>
              </a:ext>
            </a:extLst>
          </p:cNvPr>
          <p:cNvSpPr/>
          <p:nvPr/>
        </p:nvSpPr>
        <p:spPr>
          <a:xfrm>
            <a:off x="9574797" y="4342516"/>
            <a:ext cx="327391" cy="327391"/>
          </a:xfrm>
          <a:prstGeom prst="ellips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03B46325-0514-4869-843F-0B7FBE94EC62}"/>
              </a:ext>
            </a:extLst>
          </p:cNvPr>
          <p:cNvSpPr/>
          <p:nvPr/>
        </p:nvSpPr>
        <p:spPr>
          <a:xfrm>
            <a:off x="7835237" y="5453872"/>
            <a:ext cx="327391" cy="327391"/>
          </a:xfrm>
          <a:prstGeom prst="ellips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C25E3D2C-7EE5-4FA9-B329-5026F6289EBC}"/>
              </a:ext>
            </a:extLst>
          </p:cNvPr>
          <p:cNvSpPr/>
          <p:nvPr/>
        </p:nvSpPr>
        <p:spPr>
          <a:xfrm>
            <a:off x="8706529" y="5093677"/>
            <a:ext cx="327391" cy="327391"/>
          </a:xfrm>
          <a:prstGeom prst="ellips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8899B6BE-F029-434C-9BB2-AC8767C6FF04}"/>
              </a:ext>
            </a:extLst>
          </p:cNvPr>
          <p:cNvSpPr/>
          <p:nvPr/>
        </p:nvSpPr>
        <p:spPr>
          <a:xfrm>
            <a:off x="7479931" y="5822538"/>
            <a:ext cx="327391" cy="327391"/>
          </a:xfrm>
          <a:prstGeom prst="ellips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Oval 161">
            <a:extLst>
              <a:ext uri="{FF2B5EF4-FFF2-40B4-BE49-F238E27FC236}">
                <a16:creationId xmlns:a16="http://schemas.microsoft.com/office/drawing/2014/main" id="{2D0C9026-9D70-4F4A-8857-447811B40E4A}"/>
              </a:ext>
            </a:extLst>
          </p:cNvPr>
          <p:cNvSpPr/>
          <p:nvPr/>
        </p:nvSpPr>
        <p:spPr>
          <a:xfrm>
            <a:off x="8547018" y="6420141"/>
            <a:ext cx="327391" cy="327391"/>
          </a:xfrm>
          <a:prstGeom prst="ellips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827ED53C-68B4-4A7F-8DDE-2095CE3BB32D}"/>
              </a:ext>
            </a:extLst>
          </p:cNvPr>
          <p:cNvSpPr/>
          <p:nvPr/>
        </p:nvSpPr>
        <p:spPr>
          <a:xfrm>
            <a:off x="9422553" y="6448565"/>
            <a:ext cx="327391" cy="327391"/>
          </a:xfrm>
          <a:prstGeom prst="ellipse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896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392</Words>
  <Application>Microsoft Office PowerPoint</Application>
  <PresentationFormat>A4 Paper (210x297 mm)</PresentationFormat>
  <Paragraphs>88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Hatice Uğur</dc:creator>
  <cp:lastModifiedBy>Hatice Uğur</cp:lastModifiedBy>
  <cp:revision>61</cp:revision>
  <dcterms:created xsi:type="dcterms:W3CDTF">2023-10-30T12:03:23Z</dcterms:created>
  <dcterms:modified xsi:type="dcterms:W3CDTF">2023-10-31T13:16:42Z</dcterms:modified>
</cp:coreProperties>
</file>